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3" r:id="rId1"/>
    <p:sldMasterId id="2147483795" r:id="rId2"/>
    <p:sldMasterId id="2147483807" r:id="rId3"/>
    <p:sldMasterId id="2147483819" r:id="rId4"/>
    <p:sldMasterId id="2147483831" r:id="rId5"/>
    <p:sldMasterId id="2147483843" r:id="rId6"/>
    <p:sldMasterId id="2147483855" r:id="rId7"/>
  </p:sldMasterIdLst>
  <p:notesMasterIdLst>
    <p:notesMasterId r:id="rId56"/>
  </p:notesMasterIdLst>
  <p:handoutMasterIdLst>
    <p:handoutMasterId r:id="rId57"/>
  </p:handoutMasterIdLst>
  <p:sldIdLst>
    <p:sldId id="478" r:id="rId8"/>
    <p:sldId id="263" r:id="rId9"/>
    <p:sldId id="283" r:id="rId10"/>
    <p:sldId id="259" r:id="rId11"/>
    <p:sldId id="459" r:id="rId12"/>
    <p:sldId id="421" r:id="rId13"/>
    <p:sldId id="261" r:id="rId14"/>
    <p:sldId id="460" r:id="rId15"/>
    <p:sldId id="535" r:id="rId16"/>
    <p:sldId id="558" r:id="rId17"/>
    <p:sldId id="528" r:id="rId18"/>
    <p:sldId id="257" r:id="rId19"/>
    <p:sldId id="533" r:id="rId20"/>
    <p:sldId id="549" r:id="rId21"/>
    <p:sldId id="258" r:id="rId22"/>
    <p:sldId id="534" r:id="rId23"/>
    <p:sldId id="559" r:id="rId24"/>
    <p:sldId id="540" r:id="rId25"/>
    <p:sldId id="548" r:id="rId26"/>
    <p:sldId id="521" r:id="rId27"/>
    <p:sldId id="545" r:id="rId28"/>
    <p:sldId id="546" r:id="rId29"/>
    <p:sldId id="550" r:id="rId30"/>
    <p:sldId id="551" r:id="rId31"/>
    <p:sldId id="526" r:id="rId32"/>
    <p:sldId id="547" r:id="rId33"/>
    <p:sldId id="530" r:id="rId34"/>
    <p:sldId id="496" r:id="rId35"/>
    <p:sldId id="527" r:id="rId36"/>
    <p:sldId id="256" r:id="rId37"/>
    <p:sldId id="464" r:id="rId38"/>
    <p:sldId id="435" r:id="rId39"/>
    <p:sldId id="557" r:id="rId40"/>
    <p:sldId id="552" r:id="rId41"/>
    <p:sldId id="556" r:id="rId42"/>
    <p:sldId id="554" r:id="rId43"/>
    <p:sldId id="466" r:id="rId44"/>
    <p:sldId id="467" r:id="rId45"/>
    <p:sldId id="468" r:id="rId46"/>
    <p:sldId id="486" r:id="rId47"/>
    <p:sldId id="469" r:id="rId48"/>
    <p:sldId id="463" r:id="rId49"/>
    <p:sldId id="544" r:id="rId50"/>
    <p:sldId id="524" r:id="rId51"/>
    <p:sldId id="542" r:id="rId52"/>
    <p:sldId id="543" r:id="rId53"/>
    <p:sldId id="560" r:id="rId54"/>
    <p:sldId id="487" r:id="rId55"/>
  </p:sldIdLst>
  <p:sldSz cx="12192000" cy="6858000"/>
  <p:notesSz cx="6858000" cy="9144000"/>
  <p:defaultTextStyle>
    <a:defPPr>
      <a:defRPr lang="en-GB"/>
    </a:defPPr>
    <a:lvl1pPr algn="l"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000" kern="1200">
        <a:solidFill>
          <a:schemeClr val="tx1"/>
        </a:solidFill>
        <a:latin typeface="Arial" charset="0"/>
        <a:ea typeface="+mn-ea"/>
        <a:cs typeface="+mn-cs"/>
      </a:defRPr>
    </a:lvl2pPr>
    <a:lvl3pPr marL="914400" algn="l" rtl="0" fontAlgn="base">
      <a:spcBef>
        <a:spcPct val="0"/>
      </a:spcBef>
      <a:spcAft>
        <a:spcPct val="0"/>
      </a:spcAft>
      <a:defRPr sz="1000" kern="1200">
        <a:solidFill>
          <a:schemeClr val="tx1"/>
        </a:solidFill>
        <a:latin typeface="Arial" charset="0"/>
        <a:ea typeface="+mn-ea"/>
        <a:cs typeface="+mn-cs"/>
      </a:defRPr>
    </a:lvl3pPr>
    <a:lvl4pPr marL="1371600" algn="l" rtl="0" fontAlgn="base">
      <a:spcBef>
        <a:spcPct val="0"/>
      </a:spcBef>
      <a:spcAft>
        <a:spcPct val="0"/>
      </a:spcAft>
      <a:defRPr sz="1000" kern="1200">
        <a:solidFill>
          <a:schemeClr val="tx1"/>
        </a:solidFill>
        <a:latin typeface="Arial" charset="0"/>
        <a:ea typeface="+mn-ea"/>
        <a:cs typeface="+mn-cs"/>
      </a:defRPr>
    </a:lvl4pPr>
    <a:lvl5pPr marL="1828800" algn="l" rtl="0" fontAlgn="base">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ias Green" initials="MG" lastIdx="6" clrIdx="0">
    <p:extLst>
      <p:ext uri="{19B8F6BF-5375-455C-9EA6-DF929625EA0E}">
        <p15:presenceInfo xmlns:p15="http://schemas.microsoft.com/office/powerpoint/2012/main" userId="S-1-5-21-3078600092-423061347-3850411739-370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42" autoAdjust="0"/>
    <p:restoredTop sz="94343" autoAdjust="0"/>
  </p:normalViewPr>
  <p:slideViewPr>
    <p:cSldViewPr>
      <p:cViewPr varScale="1">
        <p:scale>
          <a:sx n="120" d="100"/>
          <a:sy n="120" d="100"/>
        </p:scale>
        <p:origin x="688" y="19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48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handoutMaster" Target="handoutMasters/handout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Users/annamcgregor/Documents/GlasgowWork/ChallengerSociety/TwitterAnalytics/Followers20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nocacuk-my.sharepoint.com/personal/chebak_noc_ac_uk/Documents/ChallengerSociety/ChelseyMembership/membership/CSMS_membership_statistic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a:t>Twitter </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v>No. Followers</c:v>
          </c:tx>
          <c:spPr>
            <a:solidFill>
              <a:schemeClr val="accent2"/>
            </a:solidFill>
            <a:ln>
              <a:noFill/>
            </a:ln>
            <a:effectLst/>
          </c:spPr>
          <c:invertIfNegative val="0"/>
          <c:cat>
            <c:numRef>
              <c:f>'[Followers2021.xlsx]2020'!$H$3:$H$8</c:f>
              <c:numCache>
                <c:formatCode>General</c:formatCode>
                <c:ptCount val="6"/>
                <c:pt idx="0">
                  <c:v>2018</c:v>
                </c:pt>
                <c:pt idx="1">
                  <c:v>2019</c:v>
                </c:pt>
                <c:pt idx="2">
                  <c:v>2020</c:v>
                </c:pt>
                <c:pt idx="3">
                  <c:v>2021</c:v>
                </c:pt>
                <c:pt idx="4">
                  <c:v>2022</c:v>
                </c:pt>
                <c:pt idx="5">
                  <c:v>2023</c:v>
                </c:pt>
              </c:numCache>
            </c:numRef>
          </c:cat>
          <c:val>
            <c:numRef>
              <c:f>'[Followers2021.xlsx]2020'!$I$3:$I$8</c:f>
              <c:numCache>
                <c:formatCode>General</c:formatCode>
                <c:ptCount val="6"/>
                <c:pt idx="0">
                  <c:v>2821</c:v>
                </c:pt>
                <c:pt idx="1">
                  <c:v>3348</c:v>
                </c:pt>
                <c:pt idx="2">
                  <c:v>3678</c:v>
                </c:pt>
                <c:pt idx="3">
                  <c:v>4221</c:v>
                </c:pt>
                <c:pt idx="4">
                  <c:v>4906</c:v>
                </c:pt>
                <c:pt idx="5">
                  <c:v>5133</c:v>
                </c:pt>
              </c:numCache>
            </c:numRef>
          </c:val>
          <c:extLst>
            <c:ext xmlns:c16="http://schemas.microsoft.com/office/drawing/2014/chart" uri="{C3380CC4-5D6E-409C-BE32-E72D297353CC}">
              <c16:uniqueId val="{00000000-254E-1443-AC30-8F5FD36A2DFA}"/>
            </c:ext>
          </c:extLst>
        </c:ser>
        <c:dLbls>
          <c:showLegendKey val="0"/>
          <c:showVal val="0"/>
          <c:showCatName val="0"/>
          <c:showSerName val="0"/>
          <c:showPercent val="0"/>
          <c:showBubbleSize val="0"/>
        </c:dLbls>
        <c:gapWidth val="219"/>
        <c:axId val="1280553392"/>
        <c:axId val="1280443504"/>
      </c:barChart>
      <c:catAx>
        <c:axId val="128055339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GB"/>
                  <a:t>Year</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280443504"/>
        <c:crosses val="autoZero"/>
        <c:auto val="1"/>
        <c:lblAlgn val="ctr"/>
        <c:lblOffset val="100"/>
        <c:noMultiLvlLbl val="0"/>
      </c:catAx>
      <c:valAx>
        <c:axId val="128044350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GB"/>
                  <a:t>No. Followers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80553392"/>
        <c:crosses val="autoZero"/>
        <c:crossBetween val="between"/>
        <c:majorUnit val="1000"/>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600">
                <a:solidFill>
                  <a:schemeClr val="tx1"/>
                </a:solidFill>
                <a:latin typeface="Arial" panose="020B0604020202020204" pitchFamily="34" charset="0"/>
                <a:cs typeface="Arial" panose="020B0604020202020204" pitchFamily="34" charset="0"/>
              </a:rPr>
              <a:t>CSMS</a:t>
            </a:r>
            <a:r>
              <a:rPr lang="en-US" sz="1600" baseline="0">
                <a:solidFill>
                  <a:schemeClr val="tx1"/>
                </a:solidFill>
                <a:latin typeface="Arial" panose="020B0604020202020204" pitchFamily="34" charset="0"/>
                <a:cs typeface="Arial" panose="020B0604020202020204" pitchFamily="34" charset="0"/>
              </a:rPr>
              <a:t> Membership</a:t>
            </a:r>
            <a:endParaRPr lang="en-US" sz="160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0881882774860803E-2"/>
          <c:y val="0.11523786475033851"/>
          <c:w val="0.89497545813158286"/>
          <c:h val="0.57312204071191652"/>
        </c:manualLayout>
      </c:layout>
      <c:lineChart>
        <c:grouping val="standard"/>
        <c:varyColors val="0"/>
        <c:ser>
          <c:idx val="0"/>
          <c:order val="0"/>
          <c:tx>
            <c:strRef>
              <c:f>Sheet1!$A$2</c:f>
              <c:strCache>
                <c:ptCount val="1"/>
                <c:pt idx="0">
                  <c:v>Full</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Sheet1!$D$1:$AA$1</c:f>
              <c:numCache>
                <c:formatCode>m/d/yyyy</c:formatCode>
                <c:ptCount val="24"/>
                <c:pt idx="0">
                  <c:v>43348</c:v>
                </c:pt>
                <c:pt idx="1">
                  <c:v>43430</c:v>
                </c:pt>
                <c:pt idx="2">
                  <c:v>43467</c:v>
                </c:pt>
                <c:pt idx="3">
                  <c:v>43528</c:v>
                </c:pt>
                <c:pt idx="4">
                  <c:v>43565</c:v>
                </c:pt>
                <c:pt idx="5">
                  <c:v>43608</c:v>
                </c:pt>
                <c:pt idx="6">
                  <c:v>43689</c:v>
                </c:pt>
                <c:pt idx="7">
                  <c:v>43805</c:v>
                </c:pt>
                <c:pt idx="8">
                  <c:v>43893</c:v>
                </c:pt>
                <c:pt idx="9">
                  <c:v>43978</c:v>
                </c:pt>
                <c:pt idx="10">
                  <c:v>44063</c:v>
                </c:pt>
                <c:pt idx="11">
                  <c:v>44063</c:v>
                </c:pt>
                <c:pt idx="12">
                  <c:v>44173</c:v>
                </c:pt>
                <c:pt idx="13">
                  <c:v>44253</c:v>
                </c:pt>
                <c:pt idx="14">
                  <c:v>44337</c:v>
                </c:pt>
                <c:pt idx="15">
                  <c:v>44537</c:v>
                </c:pt>
                <c:pt idx="16">
                  <c:v>44626</c:v>
                </c:pt>
                <c:pt idx="17">
                  <c:v>44827</c:v>
                </c:pt>
                <c:pt idx="18">
                  <c:v>44880</c:v>
                </c:pt>
                <c:pt idx="19">
                  <c:v>45033</c:v>
                </c:pt>
                <c:pt idx="20">
                  <c:v>45232</c:v>
                </c:pt>
                <c:pt idx="21">
                  <c:v>45296</c:v>
                </c:pt>
                <c:pt idx="22">
                  <c:v>45368</c:v>
                </c:pt>
                <c:pt idx="23">
                  <c:v>45413</c:v>
                </c:pt>
              </c:numCache>
            </c:numRef>
          </c:cat>
          <c:val>
            <c:numRef>
              <c:f>Sheet1!$D$2:$AA$2</c:f>
              <c:numCache>
                <c:formatCode>General</c:formatCode>
                <c:ptCount val="24"/>
                <c:pt idx="0">
                  <c:v>226</c:v>
                </c:pt>
                <c:pt idx="1">
                  <c:v>233</c:v>
                </c:pt>
                <c:pt idx="2">
                  <c:v>234</c:v>
                </c:pt>
                <c:pt idx="3">
                  <c:v>235</c:v>
                </c:pt>
                <c:pt idx="4">
                  <c:v>239</c:v>
                </c:pt>
                <c:pt idx="5">
                  <c:v>245</c:v>
                </c:pt>
                <c:pt idx="6">
                  <c:v>252</c:v>
                </c:pt>
                <c:pt idx="7">
                  <c:v>259</c:v>
                </c:pt>
                <c:pt idx="8">
                  <c:v>266</c:v>
                </c:pt>
                <c:pt idx="9">
                  <c:v>270</c:v>
                </c:pt>
                <c:pt idx="10">
                  <c:v>273</c:v>
                </c:pt>
                <c:pt idx="11">
                  <c:v>183</c:v>
                </c:pt>
                <c:pt idx="12">
                  <c:v>197</c:v>
                </c:pt>
                <c:pt idx="13">
                  <c:v>195</c:v>
                </c:pt>
                <c:pt idx="14">
                  <c:v>208</c:v>
                </c:pt>
                <c:pt idx="15">
                  <c:v>207</c:v>
                </c:pt>
                <c:pt idx="16">
                  <c:v>211</c:v>
                </c:pt>
                <c:pt idx="17">
                  <c:v>268</c:v>
                </c:pt>
                <c:pt idx="18">
                  <c:v>269</c:v>
                </c:pt>
                <c:pt idx="19">
                  <c:v>261</c:v>
                </c:pt>
                <c:pt idx="20">
                  <c:v>227</c:v>
                </c:pt>
                <c:pt idx="21">
                  <c:v>233</c:v>
                </c:pt>
                <c:pt idx="22">
                  <c:v>237</c:v>
                </c:pt>
                <c:pt idx="23">
                  <c:v>243</c:v>
                </c:pt>
              </c:numCache>
            </c:numRef>
          </c:val>
          <c:smooth val="0"/>
          <c:extLst>
            <c:ext xmlns:c16="http://schemas.microsoft.com/office/drawing/2014/chart" uri="{C3380CC4-5D6E-409C-BE32-E72D297353CC}">
              <c16:uniqueId val="{00000000-BFF2-4AF4-B74A-93D6D07FE1D5}"/>
            </c:ext>
          </c:extLst>
        </c:ser>
        <c:ser>
          <c:idx val="1"/>
          <c:order val="1"/>
          <c:tx>
            <c:strRef>
              <c:f>Sheet1!$A$3</c:f>
              <c:strCache>
                <c:ptCount val="1"/>
                <c:pt idx="0">
                  <c:v>Retired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Sheet1!$D$1:$AA$1</c:f>
              <c:numCache>
                <c:formatCode>m/d/yyyy</c:formatCode>
                <c:ptCount val="24"/>
                <c:pt idx="0">
                  <c:v>43348</c:v>
                </c:pt>
                <c:pt idx="1">
                  <c:v>43430</c:v>
                </c:pt>
                <c:pt idx="2">
                  <c:v>43467</c:v>
                </c:pt>
                <c:pt idx="3">
                  <c:v>43528</c:v>
                </c:pt>
                <c:pt idx="4">
                  <c:v>43565</c:v>
                </c:pt>
                <c:pt idx="5">
                  <c:v>43608</c:v>
                </c:pt>
                <c:pt idx="6">
                  <c:v>43689</c:v>
                </c:pt>
                <c:pt idx="7">
                  <c:v>43805</c:v>
                </c:pt>
                <c:pt idx="8">
                  <c:v>43893</c:v>
                </c:pt>
                <c:pt idx="9">
                  <c:v>43978</c:v>
                </c:pt>
                <c:pt idx="10">
                  <c:v>44063</c:v>
                </c:pt>
                <c:pt idx="11">
                  <c:v>44063</c:v>
                </c:pt>
                <c:pt idx="12">
                  <c:v>44173</c:v>
                </c:pt>
                <c:pt idx="13">
                  <c:v>44253</c:v>
                </c:pt>
                <c:pt idx="14">
                  <c:v>44337</c:v>
                </c:pt>
                <c:pt idx="15">
                  <c:v>44537</c:v>
                </c:pt>
                <c:pt idx="16">
                  <c:v>44626</c:v>
                </c:pt>
                <c:pt idx="17">
                  <c:v>44827</c:v>
                </c:pt>
                <c:pt idx="18">
                  <c:v>44880</c:v>
                </c:pt>
                <c:pt idx="19">
                  <c:v>45033</c:v>
                </c:pt>
                <c:pt idx="20">
                  <c:v>45232</c:v>
                </c:pt>
                <c:pt idx="21">
                  <c:v>45296</c:v>
                </c:pt>
                <c:pt idx="22">
                  <c:v>45368</c:v>
                </c:pt>
                <c:pt idx="23">
                  <c:v>45413</c:v>
                </c:pt>
              </c:numCache>
            </c:numRef>
          </c:cat>
          <c:val>
            <c:numRef>
              <c:f>Sheet1!$D$3:$AA$3</c:f>
              <c:numCache>
                <c:formatCode>General</c:formatCode>
                <c:ptCount val="24"/>
                <c:pt idx="0">
                  <c:v>33</c:v>
                </c:pt>
                <c:pt idx="1">
                  <c:v>34</c:v>
                </c:pt>
                <c:pt idx="2">
                  <c:v>36</c:v>
                </c:pt>
                <c:pt idx="3">
                  <c:v>37</c:v>
                </c:pt>
                <c:pt idx="4">
                  <c:v>37</c:v>
                </c:pt>
                <c:pt idx="5">
                  <c:v>38</c:v>
                </c:pt>
                <c:pt idx="6">
                  <c:v>39</c:v>
                </c:pt>
                <c:pt idx="7">
                  <c:v>40</c:v>
                </c:pt>
                <c:pt idx="8">
                  <c:v>39</c:v>
                </c:pt>
                <c:pt idx="9">
                  <c:v>40</c:v>
                </c:pt>
                <c:pt idx="10">
                  <c:v>41</c:v>
                </c:pt>
                <c:pt idx="11">
                  <c:v>32</c:v>
                </c:pt>
                <c:pt idx="12">
                  <c:v>34</c:v>
                </c:pt>
                <c:pt idx="13">
                  <c:v>32</c:v>
                </c:pt>
                <c:pt idx="14">
                  <c:v>35</c:v>
                </c:pt>
                <c:pt idx="15">
                  <c:v>35</c:v>
                </c:pt>
                <c:pt idx="16">
                  <c:v>38</c:v>
                </c:pt>
                <c:pt idx="17">
                  <c:v>42</c:v>
                </c:pt>
                <c:pt idx="18">
                  <c:v>42</c:v>
                </c:pt>
                <c:pt idx="19">
                  <c:v>43</c:v>
                </c:pt>
                <c:pt idx="20">
                  <c:v>43</c:v>
                </c:pt>
                <c:pt idx="21">
                  <c:v>43</c:v>
                </c:pt>
                <c:pt idx="22">
                  <c:v>43</c:v>
                </c:pt>
                <c:pt idx="23">
                  <c:v>44</c:v>
                </c:pt>
              </c:numCache>
            </c:numRef>
          </c:val>
          <c:smooth val="0"/>
          <c:extLst>
            <c:ext xmlns:c16="http://schemas.microsoft.com/office/drawing/2014/chart" uri="{C3380CC4-5D6E-409C-BE32-E72D297353CC}">
              <c16:uniqueId val="{00000001-BFF2-4AF4-B74A-93D6D07FE1D5}"/>
            </c:ext>
          </c:extLst>
        </c:ser>
        <c:ser>
          <c:idx val="2"/>
          <c:order val="2"/>
          <c:tx>
            <c:strRef>
              <c:f>Sheet1!$A$4</c:f>
              <c:strCache>
                <c:ptCount val="1"/>
                <c:pt idx="0">
                  <c:v>Student </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Sheet1!$D$1:$AA$1</c:f>
              <c:numCache>
                <c:formatCode>m/d/yyyy</c:formatCode>
                <c:ptCount val="24"/>
                <c:pt idx="0">
                  <c:v>43348</c:v>
                </c:pt>
                <c:pt idx="1">
                  <c:v>43430</c:v>
                </c:pt>
                <c:pt idx="2">
                  <c:v>43467</c:v>
                </c:pt>
                <c:pt idx="3">
                  <c:v>43528</c:v>
                </c:pt>
                <c:pt idx="4">
                  <c:v>43565</c:v>
                </c:pt>
                <c:pt idx="5">
                  <c:v>43608</c:v>
                </c:pt>
                <c:pt idx="6">
                  <c:v>43689</c:v>
                </c:pt>
                <c:pt idx="7">
                  <c:v>43805</c:v>
                </c:pt>
                <c:pt idx="8">
                  <c:v>43893</c:v>
                </c:pt>
                <c:pt idx="9">
                  <c:v>43978</c:v>
                </c:pt>
                <c:pt idx="10">
                  <c:v>44063</c:v>
                </c:pt>
                <c:pt idx="11">
                  <c:v>44063</c:v>
                </c:pt>
                <c:pt idx="12">
                  <c:v>44173</c:v>
                </c:pt>
                <c:pt idx="13">
                  <c:v>44253</c:v>
                </c:pt>
                <c:pt idx="14">
                  <c:v>44337</c:v>
                </c:pt>
                <c:pt idx="15">
                  <c:v>44537</c:v>
                </c:pt>
                <c:pt idx="16">
                  <c:v>44626</c:v>
                </c:pt>
                <c:pt idx="17">
                  <c:v>44827</c:v>
                </c:pt>
                <c:pt idx="18">
                  <c:v>44880</c:v>
                </c:pt>
                <c:pt idx="19">
                  <c:v>45033</c:v>
                </c:pt>
                <c:pt idx="20">
                  <c:v>45232</c:v>
                </c:pt>
                <c:pt idx="21">
                  <c:v>45296</c:v>
                </c:pt>
                <c:pt idx="22">
                  <c:v>45368</c:v>
                </c:pt>
                <c:pt idx="23">
                  <c:v>45413</c:v>
                </c:pt>
              </c:numCache>
            </c:numRef>
          </c:cat>
          <c:val>
            <c:numRef>
              <c:f>Sheet1!$D$4:$AA$4</c:f>
              <c:numCache>
                <c:formatCode>General</c:formatCode>
                <c:ptCount val="24"/>
                <c:pt idx="0">
                  <c:v>172</c:v>
                </c:pt>
                <c:pt idx="1">
                  <c:v>192</c:v>
                </c:pt>
                <c:pt idx="2">
                  <c:v>195</c:v>
                </c:pt>
                <c:pt idx="3">
                  <c:v>217</c:v>
                </c:pt>
                <c:pt idx="4">
                  <c:v>211</c:v>
                </c:pt>
                <c:pt idx="5">
                  <c:v>212</c:v>
                </c:pt>
                <c:pt idx="6">
                  <c:v>218</c:v>
                </c:pt>
                <c:pt idx="7">
                  <c:v>226</c:v>
                </c:pt>
                <c:pt idx="8">
                  <c:v>234</c:v>
                </c:pt>
                <c:pt idx="9">
                  <c:v>238</c:v>
                </c:pt>
                <c:pt idx="10">
                  <c:v>237</c:v>
                </c:pt>
                <c:pt idx="11">
                  <c:v>112</c:v>
                </c:pt>
                <c:pt idx="12">
                  <c:v>117</c:v>
                </c:pt>
                <c:pt idx="13">
                  <c:v>116</c:v>
                </c:pt>
                <c:pt idx="14">
                  <c:v>118</c:v>
                </c:pt>
                <c:pt idx="15">
                  <c:v>103</c:v>
                </c:pt>
                <c:pt idx="16">
                  <c:v>113</c:v>
                </c:pt>
                <c:pt idx="17">
                  <c:v>164</c:v>
                </c:pt>
                <c:pt idx="18">
                  <c:v>169</c:v>
                </c:pt>
                <c:pt idx="19">
                  <c:v>162</c:v>
                </c:pt>
                <c:pt idx="20">
                  <c:v>143</c:v>
                </c:pt>
                <c:pt idx="21">
                  <c:v>151</c:v>
                </c:pt>
                <c:pt idx="22">
                  <c:v>164</c:v>
                </c:pt>
                <c:pt idx="23">
                  <c:v>177</c:v>
                </c:pt>
              </c:numCache>
            </c:numRef>
          </c:val>
          <c:smooth val="0"/>
          <c:extLst>
            <c:ext xmlns:c16="http://schemas.microsoft.com/office/drawing/2014/chart" uri="{C3380CC4-5D6E-409C-BE32-E72D297353CC}">
              <c16:uniqueId val="{00000002-BFF2-4AF4-B74A-93D6D07FE1D5}"/>
            </c:ext>
          </c:extLst>
        </c:ser>
        <c:ser>
          <c:idx val="3"/>
          <c:order val="3"/>
          <c:tx>
            <c:strRef>
              <c:f>Sheet1!$A$5</c:f>
              <c:strCache>
                <c:ptCount val="1"/>
                <c:pt idx="0">
                  <c:v>Corporate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Sheet1!$D$1:$AA$1</c:f>
              <c:numCache>
                <c:formatCode>m/d/yyyy</c:formatCode>
                <c:ptCount val="24"/>
                <c:pt idx="0">
                  <c:v>43348</c:v>
                </c:pt>
                <c:pt idx="1">
                  <c:v>43430</c:v>
                </c:pt>
                <c:pt idx="2">
                  <c:v>43467</c:v>
                </c:pt>
                <c:pt idx="3">
                  <c:v>43528</c:v>
                </c:pt>
                <c:pt idx="4">
                  <c:v>43565</c:v>
                </c:pt>
                <c:pt idx="5">
                  <c:v>43608</c:v>
                </c:pt>
                <c:pt idx="6">
                  <c:v>43689</c:v>
                </c:pt>
                <c:pt idx="7">
                  <c:v>43805</c:v>
                </c:pt>
                <c:pt idx="8">
                  <c:v>43893</c:v>
                </c:pt>
                <c:pt idx="9">
                  <c:v>43978</c:v>
                </c:pt>
                <c:pt idx="10">
                  <c:v>44063</c:v>
                </c:pt>
                <c:pt idx="11">
                  <c:v>44063</c:v>
                </c:pt>
                <c:pt idx="12">
                  <c:v>44173</c:v>
                </c:pt>
                <c:pt idx="13">
                  <c:v>44253</c:v>
                </c:pt>
                <c:pt idx="14">
                  <c:v>44337</c:v>
                </c:pt>
                <c:pt idx="15">
                  <c:v>44537</c:v>
                </c:pt>
                <c:pt idx="16">
                  <c:v>44626</c:v>
                </c:pt>
                <c:pt idx="17">
                  <c:v>44827</c:v>
                </c:pt>
                <c:pt idx="18">
                  <c:v>44880</c:v>
                </c:pt>
                <c:pt idx="19">
                  <c:v>45033</c:v>
                </c:pt>
                <c:pt idx="20">
                  <c:v>45232</c:v>
                </c:pt>
                <c:pt idx="21">
                  <c:v>45296</c:v>
                </c:pt>
                <c:pt idx="22">
                  <c:v>45368</c:v>
                </c:pt>
                <c:pt idx="23">
                  <c:v>45413</c:v>
                </c:pt>
              </c:numCache>
            </c:numRef>
          </c:cat>
          <c:val>
            <c:numRef>
              <c:f>Sheet1!$D$5:$AA$5</c:f>
              <c:numCache>
                <c:formatCode>General</c:formatCode>
                <c:ptCount val="24"/>
                <c:pt idx="0">
                  <c:v>7</c:v>
                </c:pt>
                <c:pt idx="1">
                  <c:v>7</c:v>
                </c:pt>
                <c:pt idx="2">
                  <c:v>7</c:v>
                </c:pt>
                <c:pt idx="3">
                  <c:v>7</c:v>
                </c:pt>
                <c:pt idx="4">
                  <c:v>7</c:v>
                </c:pt>
                <c:pt idx="5">
                  <c:v>7</c:v>
                </c:pt>
                <c:pt idx="6">
                  <c:v>7</c:v>
                </c:pt>
                <c:pt idx="7">
                  <c:v>7</c:v>
                </c:pt>
                <c:pt idx="8">
                  <c:v>7</c:v>
                </c:pt>
                <c:pt idx="9">
                  <c:v>7</c:v>
                </c:pt>
                <c:pt idx="10">
                  <c:v>7</c:v>
                </c:pt>
                <c:pt idx="11">
                  <c:v>5</c:v>
                </c:pt>
                <c:pt idx="12">
                  <c:v>3</c:v>
                </c:pt>
                <c:pt idx="13">
                  <c:v>3</c:v>
                </c:pt>
                <c:pt idx="14">
                  <c:v>6</c:v>
                </c:pt>
                <c:pt idx="15">
                  <c:v>5</c:v>
                </c:pt>
                <c:pt idx="16">
                  <c:v>5</c:v>
                </c:pt>
                <c:pt idx="17">
                  <c:v>5</c:v>
                </c:pt>
                <c:pt idx="18">
                  <c:v>5</c:v>
                </c:pt>
                <c:pt idx="19">
                  <c:v>5</c:v>
                </c:pt>
                <c:pt idx="20">
                  <c:v>3</c:v>
                </c:pt>
                <c:pt idx="21">
                  <c:v>3</c:v>
                </c:pt>
                <c:pt idx="22">
                  <c:v>4</c:v>
                </c:pt>
                <c:pt idx="23">
                  <c:v>4</c:v>
                </c:pt>
              </c:numCache>
            </c:numRef>
          </c:val>
          <c:smooth val="0"/>
          <c:extLst>
            <c:ext xmlns:c16="http://schemas.microsoft.com/office/drawing/2014/chart" uri="{C3380CC4-5D6E-409C-BE32-E72D297353CC}">
              <c16:uniqueId val="{00000003-BFF2-4AF4-B74A-93D6D07FE1D5}"/>
            </c:ext>
          </c:extLst>
        </c:ser>
        <c:ser>
          <c:idx val="4"/>
          <c:order val="4"/>
          <c:tx>
            <c:strRef>
              <c:f>Sheet1!$A$6</c:f>
              <c:strCache>
                <c:ptCount val="1"/>
                <c:pt idx="0">
                  <c:v>Honorary Life</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Sheet1!$D$1:$AA$1</c:f>
              <c:numCache>
                <c:formatCode>m/d/yyyy</c:formatCode>
                <c:ptCount val="24"/>
                <c:pt idx="0">
                  <c:v>43348</c:v>
                </c:pt>
                <c:pt idx="1">
                  <c:v>43430</c:v>
                </c:pt>
                <c:pt idx="2">
                  <c:v>43467</c:v>
                </c:pt>
                <c:pt idx="3">
                  <c:v>43528</c:v>
                </c:pt>
                <c:pt idx="4">
                  <c:v>43565</c:v>
                </c:pt>
                <c:pt idx="5">
                  <c:v>43608</c:v>
                </c:pt>
                <c:pt idx="6">
                  <c:v>43689</c:v>
                </c:pt>
                <c:pt idx="7">
                  <c:v>43805</c:v>
                </c:pt>
                <c:pt idx="8">
                  <c:v>43893</c:v>
                </c:pt>
                <c:pt idx="9">
                  <c:v>43978</c:v>
                </c:pt>
                <c:pt idx="10">
                  <c:v>44063</c:v>
                </c:pt>
                <c:pt idx="11">
                  <c:v>44063</c:v>
                </c:pt>
                <c:pt idx="12">
                  <c:v>44173</c:v>
                </c:pt>
                <c:pt idx="13">
                  <c:v>44253</c:v>
                </c:pt>
                <c:pt idx="14">
                  <c:v>44337</c:v>
                </c:pt>
                <c:pt idx="15">
                  <c:v>44537</c:v>
                </c:pt>
                <c:pt idx="16">
                  <c:v>44626</c:v>
                </c:pt>
                <c:pt idx="17">
                  <c:v>44827</c:v>
                </c:pt>
                <c:pt idx="18">
                  <c:v>44880</c:v>
                </c:pt>
                <c:pt idx="19">
                  <c:v>45033</c:v>
                </c:pt>
                <c:pt idx="20">
                  <c:v>45232</c:v>
                </c:pt>
                <c:pt idx="21">
                  <c:v>45296</c:v>
                </c:pt>
                <c:pt idx="22">
                  <c:v>45368</c:v>
                </c:pt>
                <c:pt idx="23">
                  <c:v>45413</c:v>
                </c:pt>
              </c:numCache>
            </c:numRef>
          </c:cat>
          <c:val>
            <c:numRef>
              <c:f>Sheet1!$D$6:$AA$6</c:f>
              <c:numCache>
                <c:formatCode>General</c:formatCode>
                <c:ptCount val="24"/>
                <c:pt idx="0">
                  <c:v>5</c:v>
                </c:pt>
                <c:pt idx="1">
                  <c:v>4</c:v>
                </c:pt>
                <c:pt idx="2">
                  <c:v>4</c:v>
                </c:pt>
                <c:pt idx="3">
                  <c:v>4</c:v>
                </c:pt>
                <c:pt idx="4">
                  <c:v>4</c:v>
                </c:pt>
                <c:pt idx="5">
                  <c:v>4</c:v>
                </c:pt>
                <c:pt idx="6">
                  <c:v>6</c:v>
                </c:pt>
                <c:pt idx="7">
                  <c:v>6</c:v>
                </c:pt>
                <c:pt idx="8">
                  <c:v>7</c:v>
                </c:pt>
                <c:pt idx="9">
                  <c:v>7</c:v>
                </c:pt>
                <c:pt idx="10">
                  <c:v>7</c:v>
                </c:pt>
                <c:pt idx="11">
                  <c:v>6</c:v>
                </c:pt>
                <c:pt idx="12">
                  <c:v>6</c:v>
                </c:pt>
                <c:pt idx="13">
                  <c:v>6</c:v>
                </c:pt>
                <c:pt idx="14">
                  <c:v>6</c:v>
                </c:pt>
                <c:pt idx="15">
                  <c:v>6</c:v>
                </c:pt>
                <c:pt idx="16">
                  <c:v>6</c:v>
                </c:pt>
                <c:pt idx="17">
                  <c:v>5</c:v>
                </c:pt>
                <c:pt idx="18">
                  <c:v>5</c:v>
                </c:pt>
                <c:pt idx="19">
                  <c:v>5</c:v>
                </c:pt>
                <c:pt idx="20">
                  <c:v>5</c:v>
                </c:pt>
                <c:pt idx="21">
                  <c:v>5</c:v>
                </c:pt>
                <c:pt idx="22">
                  <c:v>5</c:v>
                </c:pt>
                <c:pt idx="23">
                  <c:v>5</c:v>
                </c:pt>
              </c:numCache>
            </c:numRef>
          </c:val>
          <c:smooth val="0"/>
          <c:extLst>
            <c:ext xmlns:c16="http://schemas.microsoft.com/office/drawing/2014/chart" uri="{C3380CC4-5D6E-409C-BE32-E72D297353CC}">
              <c16:uniqueId val="{00000004-BFF2-4AF4-B74A-93D6D07FE1D5}"/>
            </c:ext>
          </c:extLst>
        </c:ser>
        <c:ser>
          <c:idx val="5"/>
          <c:order val="5"/>
          <c:tx>
            <c:strRef>
              <c:f>Sheet1!$A$7</c:f>
              <c:strCache>
                <c:ptCount val="1"/>
                <c:pt idx="0">
                  <c:v>Library</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Sheet1!$D$1:$AA$1</c:f>
              <c:numCache>
                <c:formatCode>m/d/yyyy</c:formatCode>
                <c:ptCount val="24"/>
                <c:pt idx="0">
                  <c:v>43348</c:v>
                </c:pt>
                <c:pt idx="1">
                  <c:v>43430</c:v>
                </c:pt>
                <c:pt idx="2">
                  <c:v>43467</c:v>
                </c:pt>
                <c:pt idx="3">
                  <c:v>43528</c:v>
                </c:pt>
                <c:pt idx="4">
                  <c:v>43565</c:v>
                </c:pt>
                <c:pt idx="5">
                  <c:v>43608</c:v>
                </c:pt>
                <c:pt idx="6">
                  <c:v>43689</c:v>
                </c:pt>
                <c:pt idx="7">
                  <c:v>43805</c:v>
                </c:pt>
                <c:pt idx="8">
                  <c:v>43893</c:v>
                </c:pt>
                <c:pt idx="9">
                  <c:v>43978</c:v>
                </c:pt>
                <c:pt idx="10">
                  <c:v>44063</c:v>
                </c:pt>
                <c:pt idx="11">
                  <c:v>44063</c:v>
                </c:pt>
                <c:pt idx="12">
                  <c:v>44173</c:v>
                </c:pt>
                <c:pt idx="13">
                  <c:v>44253</c:v>
                </c:pt>
                <c:pt idx="14">
                  <c:v>44337</c:v>
                </c:pt>
                <c:pt idx="15">
                  <c:v>44537</c:v>
                </c:pt>
                <c:pt idx="16">
                  <c:v>44626</c:v>
                </c:pt>
                <c:pt idx="17">
                  <c:v>44827</c:v>
                </c:pt>
                <c:pt idx="18">
                  <c:v>44880</c:v>
                </c:pt>
                <c:pt idx="19">
                  <c:v>45033</c:v>
                </c:pt>
                <c:pt idx="20">
                  <c:v>45232</c:v>
                </c:pt>
                <c:pt idx="21">
                  <c:v>45296</c:v>
                </c:pt>
                <c:pt idx="22">
                  <c:v>45368</c:v>
                </c:pt>
                <c:pt idx="23">
                  <c:v>45413</c:v>
                </c:pt>
              </c:numCache>
            </c:numRef>
          </c:cat>
          <c:val>
            <c:numRef>
              <c:f>Sheet1!$D$7:$AA$7</c:f>
              <c:numCache>
                <c:formatCode>General</c:formatCode>
                <c:ptCount val="24"/>
                <c:pt idx="0">
                  <c:v>1</c:v>
                </c:pt>
                <c:pt idx="1">
                  <c:v>2</c:v>
                </c:pt>
                <c:pt idx="2">
                  <c:v>2</c:v>
                </c:pt>
                <c:pt idx="3">
                  <c:v>3</c:v>
                </c:pt>
                <c:pt idx="4">
                  <c:v>2</c:v>
                </c:pt>
                <c:pt idx="5">
                  <c:v>2</c:v>
                </c:pt>
                <c:pt idx="6">
                  <c:v>2</c:v>
                </c:pt>
                <c:pt idx="7">
                  <c:v>2</c:v>
                </c:pt>
                <c:pt idx="8">
                  <c:v>2</c:v>
                </c:pt>
                <c:pt idx="9">
                  <c:v>2</c:v>
                </c:pt>
                <c:pt idx="10">
                  <c:v>2</c:v>
                </c:pt>
                <c:pt idx="11">
                  <c:v>1</c:v>
                </c:pt>
                <c:pt idx="12">
                  <c:v>1</c:v>
                </c:pt>
                <c:pt idx="13">
                  <c:v>3</c:v>
                </c:pt>
                <c:pt idx="14">
                  <c:v>2</c:v>
                </c:pt>
                <c:pt idx="15">
                  <c:v>2</c:v>
                </c:pt>
                <c:pt idx="16">
                  <c:v>2</c:v>
                </c:pt>
                <c:pt idx="17">
                  <c:v>2</c:v>
                </c:pt>
                <c:pt idx="18">
                  <c:v>2</c:v>
                </c:pt>
                <c:pt idx="19">
                  <c:v>2</c:v>
                </c:pt>
                <c:pt idx="20">
                  <c:v>2</c:v>
                </c:pt>
                <c:pt idx="21">
                  <c:v>2</c:v>
                </c:pt>
                <c:pt idx="22">
                  <c:v>2</c:v>
                </c:pt>
                <c:pt idx="23">
                  <c:v>5</c:v>
                </c:pt>
              </c:numCache>
            </c:numRef>
          </c:val>
          <c:smooth val="0"/>
          <c:extLst>
            <c:ext xmlns:c16="http://schemas.microsoft.com/office/drawing/2014/chart" uri="{C3380CC4-5D6E-409C-BE32-E72D297353CC}">
              <c16:uniqueId val="{00000005-BFF2-4AF4-B74A-93D6D07FE1D5}"/>
            </c:ext>
          </c:extLst>
        </c:ser>
        <c:ser>
          <c:idx val="6"/>
          <c:order val="6"/>
          <c:tx>
            <c:strRef>
              <c:f>Sheet1!$A$8</c:f>
              <c:strCache>
                <c:ptCount val="1"/>
                <c:pt idx="0">
                  <c:v>Total</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f>Sheet1!$D$1:$AA$1</c:f>
              <c:numCache>
                <c:formatCode>m/d/yyyy</c:formatCode>
                <c:ptCount val="24"/>
                <c:pt idx="0">
                  <c:v>43348</c:v>
                </c:pt>
                <c:pt idx="1">
                  <c:v>43430</c:v>
                </c:pt>
                <c:pt idx="2">
                  <c:v>43467</c:v>
                </c:pt>
                <c:pt idx="3">
                  <c:v>43528</c:v>
                </c:pt>
                <c:pt idx="4">
                  <c:v>43565</c:v>
                </c:pt>
                <c:pt idx="5">
                  <c:v>43608</c:v>
                </c:pt>
                <c:pt idx="6">
                  <c:v>43689</c:v>
                </c:pt>
                <c:pt idx="7">
                  <c:v>43805</c:v>
                </c:pt>
                <c:pt idx="8">
                  <c:v>43893</c:v>
                </c:pt>
                <c:pt idx="9">
                  <c:v>43978</c:v>
                </c:pt>
                <c:pt idx="10">
                  <c:v>44063</c:v>
                </c:pt>
                <c:pt idx="11">
                  <c:v>44063</c:v>
                </c:pt>
                <c:pt idx="12">
                  <c:v>44173</c:v>
                </c:pt>
                <c:pt idx="13">
                  <c:v>44253</c:v>
                </c:pt>
                <c:pt idx="14">
                  <c:v>44337</c:v>
                </c:pt>
                <c:pt idx="15">
                  <c:v>44537</c:v>
                </c:pt>
                <c:pt idx="16">
                  <c:v>44626</c:v>
                </c:pt>
                <c:pt idx="17">
                  <c:v>44827</c:v>
                </c:pt>
                <c:pt idx="18">
                  <c:v>44880</c:v>
                </c:pt>
                <c:pt idx="19">
                  <c:v>45033</c:v>
                </c:pt>
                <c:pt idx="20">
                  <c:v>45232</c:v>
                </c:pt>
                <c:pt idx="21">
                  <c:v>45296</c:v>
                </c:pt>
                <c:pt idx="22">
                  <c:v>45368</c:v>
                </c:pt>
                <c:pt idx="23">
                  <c:v>45413</c:v>
                </c:pt>
              </c:numCache>
            </c:numRef>
          </c:cat>
          <c:val>
            <c:numRef>
              <c:f>Sheet1!$D$8:$AA$8</c:f>
              <c:numCache>
                <c:formatCode>General</c:formatCode>
                <c:ptCount val="24"/>
                <c:pt idx="0">
                  <c:v>444</c:v>
                </c:pt>
                <c:pt idx="1">
                  <c:v>472</c:v>
                </c:pt>
                <c:pt idx="2">
                  <c:v>478</c:v>
                </c:pt>
                <c:pt idx="3">
                  <c:v>503</c:v>
                </c:pt>
                <c:pt idx="4">
                  <c:v>500</c:v>
                </c:pt>
                <c:pt idx="5">
                  <c:v>508</c:v>
                </c:pt>
                <c:pt idx="6">
                  <c:v>524</c:v>
                </c:pt>
                <c:pt idx="7">
                  <c:v>540</c:v>
                </c:pt>
                <c:pt idx="8">
                  <c:v>555</c:v>
                </c:pt>
                <c:pt idx="9">
                  <c:v>564</c:v>
                </c:pt>
                <c:pt idx="10">
                  <c:v>567</c:v>
                </c:pt>
                <c:pt idx="11">
                  <c:v>339</c:v>
                </c:pt>
                <c:pt idx="12">
                  <c:v>358</c:v>
                </c:pt>
                <c:pt idx="13">
                  <c:v>355</c:v>
                </c:pt>
                <c:pt idx="14">
                  <c:v>375</c:v>
                </c:pt>
                <c:pt idx="15">
                  <c:v>358</c:v>
                </c:pt>
                <c:pt idx="16">
                  <c:v>375</c:v>
                </c:pt>
                <c:pt idx="17">
                  <c:v>486</c:v>
                </c:pt>
                <c:pt idx="18">
                  <c:v>492</c:v>
                </c:pt>
                <c:pt idx="19">
                  <c:v>478</c:v>
                </c:pt>
                <c:pt idx="20">
                  <c:v>423</c:v>
                </c:pt>
                <c:pt idx="21">
                  <c:v>437</c:v>
                </c:pt>
                <c:pt idx="22">
                  <c:v>455</c:v>
                </c:pt>
                <c:pt idx="23">
                  <c:v>478</c:v>
                </c:pt>
              </c:numCache>
            </c:numRef>
          </c:val>
          <c:smooth val="0"/>
          <c:extLst>
            <c:ext xmlns:c16="http://schemas.microsoft.com/office/drawing/2014/chart" uri="{C3380CC4-5D6E-409C-BE32-E72D297353CC}">
              <c16:uniqueId val="{00000006-BFF2-4AF4-B74A-93D6D07FE1D5}"/>
            </c:ext>
          </c:extLst>
        </c:ser>
        <c:dLbls>
          <c:showLegendKey val="0"/>
          <c:showVal val="0"/>
          <c:showCatName val="0"/>
          <c:showSerName val="0"/>
          <c:showPercent val="0"/>
          <c:showBubbleSize val="0"/>
        </c:dLbls>
        <c:marker val="1"/>
        <c:smooth val="0"/>
        <c:axId val="1518370319"/>
        <c:axId val="1518590863"/>
      </c:lineChart>
      <c:dateAx>
        <c:axId val="1518370319"/>
        <c:scaling>
          <c:orientation val="minMax"/>
          <c:max val="45301"/>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18590863"/>
        <c:crosses val="autoZero"/>
        <c:auto val="0"/>
        <c:lblOffset val="100"/>
        <c:baseTimeUnit val="days"/>
        <c:majorUnit val="12"/>
        <c:majorTimeUnit val="months"/>
      </c:dateAx>
      <c:valAx>
        <c:axId val="1518590863"/>
        <c:scaling>
          <c:orientation val="minMax"/>
          <c:max val="6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18370319"/>
        <c:crosses val="autoZero"/>
        <c:crossBetween val="midCat"/>
      </c:valAx>
      <c:spPr>
        <a:noFill/>
        <a:ln>
          <a:noFill/>
        </a:ln>
        <a:effectLst/>
      </c:spPr>
    </c:plotArea>
    <c:legend>
      <c:legendPos val="b"/>
      <c:layout>
        <c:manualLayout>
          <c:xMode val="edge"/>
          <c:yMode val="edge"/>
          <c:x val="0"/>
          <c:y val="0.84825711269947357"/>
          <c:w val="1"/>
          <c:h val="0.1517428873005263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9421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9421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9421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85BF7CC-48B6-4BCF-ACD2-968F64D7CEBF}" type="slidenum">
              <a:rPr lang="en-GB"/>
              <a:pPr>
                <a:defRPr/>
              </a:pPr>
              <a:t>‹#›</a:t>
            </a:fld>
            <a:endParaRPr lang="en-GB"/>
          </a:p>
        </p:txBody>
      </p:sp>
    </p:spTree>
    <p:extLst>
      <p:ext uri="{BB962C8B-B14F-4D97-AF65-F5344CB8AC3E}">
        <p14:creationId xmlns:p14="http://schemas.microsoft.com/office/powerpoint/2010/main" val="1886495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307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8289D6F-EC21-475A-B683-994A65923B91}" type="slidenum">
              <a:rPr lang="en-GB"/>
              <a:pPr>
                <a:defRPr/>
              </a:pPr>
              <a:t>‹#›</a:t>
            </a:fld>
            <a:endParaRPr lang="en-GB"/>
          </a:p>
        </p:txBody>
      </p:sp>
    </p:spTree>
    <p:extLst>
      <p:ext uri="{BB962C8B-B14F-4D97-AF65-F5344CB8AC3E}">
        <p14:creationId xmlns:p14="http://schemas.microsoft.com/office/powerpoint/2010/main" val="5914080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9D016AC1-8596-48E0-A0F9-6BD0F2D30903}" type="slidenum">
              <a:rPr lang="en-GB" smtClean="0"/>
              <a:pPr/>
              <a:t>2</a:t>
            </a:fld>
            <a:endParaRPr lang="en-GB"/>
          </a:p>
        </p:txBody>
      </p:sp>
      <p:sp>
        <p:nvSpPr>
          <p:cNvPr id="37891" name="Rectangle 2"/>
          <p:cNvSpPr>
            <a:spLocks noGrp="1" noRot="1" noChangeAspect="1" noChangeArrowheads="1" noTextEdit="1"/>
          </p:cNvSpPr>
          <p:nvPr>
            <p:ph type="sldImg"/>
          </p:nvPr>
        </p:nvSpPr>
        <p:spPr>
          <a:xfrm>
            <a:off x="381000" y="685800"/>
            <a:ext cx="6096000" cy="3429000"/>
          </a:xfrm>
          <a:ln/>
        </p:spPr>
      </p:sp>
      <p:sp>
        <p:nvSpPr>
          <p:cNvPr id="37892" name="Rectangle 3"/>
          <p:cNvSpPr>
            <a:spLocks noGrp="1" noChangeArrowheads="1"/>
          </p:cNvSpPr>
          <p:nvPr>
            <p:ph type="body" idx="1"/>
          </p:nvPr>
        </p:nvSpPr>
        <p:spPr>
          <a:xfrm>
            <a:off x="914400" y="4343400"/>
            <a:ext cx="5029200" cy="4114800"/>
          </a:xfrm>
          <a:noFill/>
          <a:ln/>
        </p:spPr>
        <p:txBody>
          <a:bodyPr/>
          <a:lstStyle/>
          <a:p>
            <a:pPr eaLnBrk="1" hangingPunct="1"/>
            <a:r>
              <a:rPr lang="en-US" dirty="0"/>
              <a:t>Mattias to update</a:t>
            </a:r>
          </a:p>
        </p:txBody>
      </p:sp>
    </p:spTree>
    <p:extLst>
      <p:ext uri="{BB962C8B-B14F-4D97-AF65-F5344CB8AC3E}">
        <p14:creationId xmlns:p14="http://schemas.microsoft.com/office/powerpoint/2010/main" val="1587065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8289D6F-EC21-475A-B683-994A65923B91}" type="slidenum">
              <a:rPr lang="en-GB" smtClean="0"/>
              <a:pPr>
                <a:defRPr/>
              </a:pPr>
              <a:t>16</a:t>
            </a:fld>
            <a:endParaRPr lang="en-GB"/>
          </a:p>
        </p:txBody>
      </p:sp>
    </p:spTree>
    <p:extLst>
      <p:ext uri="{BB962C8B-B14F-4D97-AF65-F5344CB8AC3E}">
        <p14:creationId xmlns:p14="http://schemas.microsoft.com/office/powerpoint/2010/main" val="921495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289D6F-EC21-475A-B683-994A65923B91}"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01594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8289D6F-EC21-475A-B683-994A65923B91}" type="slidenum">
              <a:rPr lang="en-GB" smtClean="0"/>
              <a:pPr>
                <a:defRPr/>
              </a:pPr>
              <a:t>20</a:t>
            </a:fld>
            <a:endParaRPr lang="en-GB"/>
          </a:p>
        </p:txBody>
      </p:sp>
    </p:spTree>
    <p:extLst>
      <p:ext uri="{BB962C8B-B14F-4D97-AF65-F5344CB8AC3E}">
        <p14:creationId xmlns:p14="http://schemas.microsoft.com/office/powerpoint/2010/main" val="2703617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8289D6F-EC21-475A-B683-994A65923B91}" type="slidenum">
              <a:rPr lang="en-GB" smtClean="0"/>
              <a:pPr>
                <a:defRPr/>
              </a:pPr>
              <a:t>23</a:t>
            </a:fld>
            <a:endParaRPr lang="en-GB"/>
          </a:p>
        </p:txBody>
      </p:sp>
    </p:spTree>
    <p:extLst>
      <p:ext uri="{BB962C8B-B14F-4D97-AF65-F5344CB8AC3E}">
        <p14:creationId xmlns:p14="http://schemas.microsoft.com/office/powerpoint/2010/main" val="3999031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8289D6F-EC21-475A-B683-994A65923B91}" type="slidenum">
              <a:rPr lang="en-GB" smtClean="0"/>
              <a:pPr>
                <a:defRPr/>
              </a:pPr>
              <a:t>25</a:t>
            </a:fld>
            <a:endParaRPr lang="en-GB"/>
          </a:p>
        </p:txBody>
      </p:sp>
    </p:spTree>
    <p:extLst>
      <p:ext uri="{BB962C8B-B14F-4D97-AF65-F5344CB8AC3E}">
        <p14:creationId xmlns:p14="http://schemas.microsoft.com/office/powerpoint/2010/main" val="1824433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8289D6F-EC21-475A-B683-994A65923B91}" type="slidenum">
              <a:rPr lang="en-GB" smtClean="0"/>
              <a:pPr>
                <a:defRPr/>
              </a:pPr>
              <a:t>27</a:t>
            </a:fld>
            <a:endParaRPr lang="en-GB"/>
          </a:p>
        </p:txBody>
      </p:sp>
    </p:spTree>
    <p:extLst>
      <p:ext uri="{BB962C8B-B14F-4D97-AF65-F5344CB8AC3E}">
        <p14:creationId xmlns:p14="http://schemas.microsoft.com/office/powerpoint/2010/main" val="3351025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8289D6F-EC21-475A-B683-994A65923B91}" type="slidenum">
              <a:rPr lang="en-GB" smtClean="0"/>
              <a:pPr>
                <a:defRPr/>
              </a:pPr>
              <a:t>29</a:t>
            </a:fld>
            <a:endParaRPr lang="en-GB"/>
          </a:p>
        </p:txBody>
      </p:sp>
    </p:spTree>
    <p:extLst>
      <p:ext uri="{BB962C8B-B14F-4D97-AF65-F5344CB8AC3E}">
        <p14:creationId xmlns:p14="http://schemas.microsoft.com/office/powerpoint/2010/main" val="2716396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FD24C6DD-3883-4417-A44A-2ED36E499BE4}" type="slidenum">
              <a:rPr lang="en-GB" smtClean="0"/>
              <a:pPr/>
              <a:t>44</a:t>
            </a:fld>
            <a:endParaRPr lang="en-GB"/>
          </a:p>
        </p:txBody>
      </p:sp>
      <p:sp>
        <p:nvSpPr>
          <p:cNvPr id="51203" name="Rectangle 2"/>
          <p:cNvSpPr>
            <a:spLocks noGrp="1" noRot="1" noChangeAspect="1" noChangeArrowheads="1" noTextEdit="1"/>
          </p:cNvSpPr>
          <p:nvPr>
            <p:ph type="sldImg"/>
          </p:nvPr>
        </p:nvSpPr>
        <p:spPr>
          <a:xfrm>
            <a:off x="381000" y="685800"/>
            <a:ext cx="6096000" cy="3429000"/>
          </a:xfrm>
          <a:ln/>
        </p:spPr>
      </p:sp>
      <p:sp>
        <p:nvSpPr>
          <p:cNvPr id="51204" name="Rectangle 3"/>
          <p:cNvSpPr>
            <a:spLocks noGrp="1" noChangeArrowheads="1"/>
          </p:cNvSpPr>
          <p:nvPr>
            <p:ph type="body" idx="1"/>
          </p:nvPr>
        </p:nvSpPr>
        <p:spPr>
          <a:xfrm>
            <a:off x="914400" y="4343400"/>
            <a:ext cx="5029200" cy="4114800"/>
          </a:xfrm>
          <a:noFill/>
          <a:ln/>
        </p:spPr>
        <p:txBody>
          <a:bodyPr/>
          <a:lstStyle/>
          <a:p>
            <a:pPr eaLnBrk="1" hangingPunct="1"/>
            <a:r>
              <a:rPr lang="en-US" dirty="0"/>
              <a:t>Mattias to update</a:t>
            </a:r>
          </a:p>
        </p:txBody>
      </p:sp>
    </p:spTree>
    <p:extLst>
      <p:ext uri="{BB962C8B-B14F-4D97-AF65-F5344CB8AC3E}">
        <p14:creationId xmlns:p14="http://schemas.microsoft.com/office/powerpoint/2010/main" val="2691992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FD24C6DD-3883-4417-A44A-2ED36E499BE4}" type="slidenum">
              <a:rPr lang="en-GB" smtClean="0"/>
              <a:pPr/>
              <a:t>46</a:t>
            </a:fld>
            <a:endParaRPr lang="en-GB"/>
          </a:p>
        </p:txBody>
      </p:sp>
      <p:sp>
        <p:nvSpPr>
          <p:cNvPr id="51203" name="Rectangle 2"/>
          <p:cNvSpPr>
            <a:spLocks noGrp="1" noRot="1" noChangeAspect="1" noChangeArrowheads="1" noTextEdit="1"/>
          </p:cNvSpPr>
          <p:nvPr>
            <p:ph type="sldImg"/>
          </p:nvPr>
        </p:nvSpPr>
        <p:spPr>
          <a:xfrm>
            <a:off x="381000" y="685800"/>
            <a:ext cx="6096000" cy="3429000"/>
          </a:xfrm>
          <a:ln/>
        </p:spPr>
      </p:sp>
      <p:sp>
        <p:nvSpPr>
          <p:cNvPr id="51204" name="Rectangle 3"/>
          <p:cNvSpPr>
            <a:spLocks noGrp="1" noChangeArrowheads="1"/>
          </p:cNvSpPr>
          <p:nvPr>
            <p:ph type="body" idx="1"/>
          </p:nvPr>
        </p:nvSpPr>
        <p:spPr>
          <a:xfrm>
            <a:off x="914400" y="4343400"/>
            <a:ext cx="5029200" cy="4114800"/>
          </a:xfrm>
          <a:noFill/>
          <a:ln/>
        </p:spPr>
        <p:txBody>
          <a:bodyPr/>
          <a:lstStyle/>
          <a:p>
            <a:pPr eaLnBrk="1" hangingPunct="1"/>
            <a:r>
              <a:rPr lang="en-US" dirty="0"/>
              <a:t>Mattias to update</a:t>
            </a:r>
          </a:p>
        </p:txBody>
      </p:sp>
    </p:spTree>
    <p:extLst>
      <p:ext uri="{BB962C8B-B14F-4D97-AF65-F5344CB8AC3E}">
        <p14:creationId xmlns:p14="http://schemas.microsoft.com/office/powerpoint/2010/main" val="989215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18289D6F-EC21-475A-B683-994A65923B91}" type="slidenum">
              <a:rPr lang="en-GB" smtClean="0"/>
              <a:pPr>
                <a:defRPr/>
              </a:pPr>
              <a:t>3</a:t>
            </a:fld>
            <a:endParaRPr lang="en-GB"/>
          </a:p>
        </p:txBody>
      </p:sp>
    </p:spTree>
    <p:extLst>
      <p:ext uri="{BB962C8B-B14F-4D97-AF65-F5344CB8AC3E}">
        <p14:creationId xmlns:p14="http://schemas.microsoft.com/office/powerpoint/2010/main" val="3496478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24ABB803-6707-43B5-BE3A-E4462C90FE14}" type="slidenum">
              <a:rPr lang="en-GB" smtClean="0"/>
              <a:pPr/>
              <a:t>4</a:t>
            </a:fld>
            <a:endParaRPr lang="en-GB"/>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xfrm>
            <a:off x="914400" y="4343400"/>
            <a:ext cx="5029200" cy="4114800"/>
          </a:xfrm>
          <a:noFill/>
          <a:ln/>
        </p:spPr>
        <p:txBody>
          <a:bodyPr/>
          <a:lstStyle/>
          <a:p>
            <a:pPr eaLnBrk="1" hangingPunct="1"/>
            <a:r>
              <a:rPr lang="en-US" dirty="0"/>
              <a:t>Mattias to update</a:t>
            </a:r>
          </a:p>
        </p:txBody>
      </p:sp>
    </p:spTree>
    <p:extLst>
      <p:ext uri="{BB962C8B-B14F-4D97-AF65-F5344CB8AC3E}">
        <p14:creationId xmlns:p14="http://schemas.microsoft.com/office/powerpoint/2010/main" val="100508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8289D6F-EC21-475A-B683-994A65923B91}" type="slidenum">
              <a:rPr lang="en-GB" smtClean="0"/>
              <a:pPr>
                <a:defRPr/>
              </a:pPr>
              <a:t>6</a:t>
            </a:fld>
            <a:endParaRPr lang="en-GB"/>
          </a:p>
        </p:txBody>
      </p:sp>
    </p:spTree>
    <p:extLst>
      <p:ext uri="{BB962C8B-B14F-4D97-AF65-F5344CB8AC3E}">
        <p14:creationId xmlns:p14="http://schemas.microsoft.com/office/powerpoint/2010/main" val="3773418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8289D6F-EC21-475A-B683-994A65923B91}" type="slidenum">
              <a:rPr lang="en-GB" smtClean="0"/>
              <a:pPr>
                <a:defRPr/>
              </a:pPr>
              <a:t>8</a:t>
            </a:fld>
            <a:endParaRPr lang="en-GB"/>
          </a:p>
        </p:txBody>
      </p:sp>
    </p:spTree>
    <p:extLst>
      <p:ext uri="{BB962C8B-B14F-4D97-AF65-F5344CB8AC3E}">
        <p14:creationId xmlns:p14="http://schemas.microsoft.com/office/powerpoint/2010/main" val="2675073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8289D6F-EC21-475A-B683-994A65923B91}" type="slidenum">
              <a:rPr lang="en-GB" smtClean="0"/>
              <a:pPr>
                <a:defRPr/>
              </a:pPr>
              <a:t>9</a:t>
            </a:fld>
            <a:endParaRPr lang="en-GB"/>
          </a:p>
        </p:txBody>
      </p:sp>
    </p:spTree>
    <p:extLst>
      <p:ext uri="{BB962C8B-B14F-4D97-AF65-F5344CB8AC3E}">
        <p14:creationId xmlns:p14="http://schemas.microsoft.com/office/powerpoint/2010/main" val="1640194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875673-2108-C449-939D-43C8E7DDF4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659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8289D6F-EC21-475A-B683-994A65923B91}" type="slidenum">
              <a:rPr lang="en-GB" smtClean="0"/>
              <a:pPr>
                <a:defRPr/>
              </a:pPr>
              <a:t>11</a:t>
            </a:fld>
            <a:endParaRPr lang="en-GB"/>
          </a:p>
        </p:txBody>
      </p:sp>
    </p:spTree>
    <p:extLst>
      <p:ext uri="{BB962C8B-B14F-4D97-AF65-F5344CB8AC3E}">
        <p14:creationId xmlns:p14="http://schemas.microsoft.com/office/powerpoint/2010/main" val="2334050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8289D6F-EC21-475A-B683-994A65923B91}" type="slidenum">
              <a:rPr lang="en-GB" smtClean="0"/>
              <a:pPr>
                <a:defRPr/>
              </a:pPr>
              <a:t>13</a:t>
            </a:fld>
            <a:endParaRPr lang="en-GB"/>
          </a:p>
        </p:txBody>
      </p:sp>
    </p:spTree>
    <p:extLst>
      <p:ext uri="{BB962C8B-B14F-4D97-AF65-F5344CB8AC3E}">
        <p14:creationId xmlns:p14="http://schemas.microsoft.com/office/powerpoint/2010/main" val="1028139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D06CF8-7F8C-43CD-8BF8-E2876644AD50}" type="datetimeFigureOut">
              <a:rPr lang="en-GB" smtClean="0"/>
              <a:t>26/09/2024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3E1277-A47C-4CB4-A150-7980FB696541}" type="slidenum">
              <a:rPr lang="en-GB" smtClean="0"/>
              <a:t>‹#›</a:t>
            </a:fld>
            <a:endParaRPr lang="en-GB"/>
          </a:p>
        </p:txBody>
      </p:sp>
    </p:spTree>
    <p:extLst>
      <p:ext uri="{BB962C8B-B14F-4D97-AF65-F5344CB8AC3E}">
        <p14:creationId xmlns:p14="http://schemas.microsoft.com/office/powerpoint/2010/main" val="286201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t>AGM 2011, Plymouth</a:t>
            </a:r>
            <a:endParaRPr lang="en-GB"/>
          </a:p>
        </p:txBody>
      </p:sp>
      <p:sp>
        <p:nvSpPr>
          <p:cNvPr id="5" name="Footer Placeholder 4"/>
          <p:cNvSpPr>
            <a:spLocks noGrp="1"/>
          </p:cNvSpPr>
          <p:nvPr>
            <p:ph type="ftr" sz="quarter" idx="11"/>
          </p:nvPr>
        </p:nvSpPr>
        <p:spPr/>
        <p:txBody>
          <a:bodyPr/>
          <a:lstStyle/>
          <a:p>
            <a:pPr>
              <a:defRPr/>
            </a:pPr>
            <a:r>
              <a:rPr lang="en-GB"/>
              <a:t>Secretary’s Report</a:t>
            </a:r>
          </a:p>
          <a:p>
            <a:pPr>
              <a:defRPr/>
            </a:pPr>
            <a:r>
              <a:rPr lang="en-GB"/>
              <a:t>Challenger Society for Marine Science</a:t>
            </a:r>
          </a:p>
        </p:txBody>
      </p:sp>
      <p:sp>
        <p:nvSpPr>
          <p:cNvPr id="6" name="Slide Number Placeholder 5"/>
          <p:cNvSpPr>
            <a:spLocks noGrp="1"/>
          </p:cNvSpPr>
          <p:nvPr>
            <p:ph type="sldNum" sz="quarter" idx="12"/>
          </p:nvPr>
        </p:nvSpPr>
        <p:spPr/>
        <p:txBody>
          <a:bodyPr/>
          <a:lstStyle/>
          <a:p>
            <a:pPr>
              <a:defRPr/>
            </a:pPr>
            <a:fld id="{FCE7A457-6DCF-4359-92A6-FE96F00E2475}" type="slidenum">
              <a:rPr lang="en-GB" smtClean="0"/>
              <a:pPr>
                <a:defRPr/>
              </a:pPr>
              <a:t>‹#›</a:t>
            </a:fld>
            <a:endParaRPr lang="en-GB"/>
          </a:p>
        </p:txBody>
      </p:sp>
    </p:spTree>
    <p:extLst>
      <p:ext uri="{BB962C8B-B14F-4D97-AF65-F5344CB8AC3E}">
        <p14:creationId xmlns:p14="http://schemas.microsoft.com/office/powerpoint/2010/main" val="3140446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t>AGM 2011, Plymouth</a:t>
            </a:r>
            <a:endParaRPr lang="en-GB"/>
          </a:p>
        </p:txBody>
      </p:sp>
      <p:sp>
        <p:nvSpPr>
          <p:cNvPr id="5" name="Footer Placeholder 4"/>
          <p:cNvSpPr>
            <a:spLocks noGrp="1"/>
          </p:cNvSpPr>
          <p:nvPr>
            <p:ph type="ftr" sz="quarter" idx="11"/>
          </p:nvPr>
        </p:nvSpPr>
        <p:spPr/>
        <p:txBody>
          <a:bodyPr/>
          <a:lstStyle/>
          <a:p>
            <a:pPr>
              <a:defRPr/>
            </a:pPr>
            <a:r>
              <a:rPr lang="en-GB"/>
              <a:t>Secretary’s Report</a:t>
            </a:r>
          </a:p>
          <a:p>
            <a:pPr>
              <a:defRPr/>
            </a:pPr>
            <a:r>
              <a:rPr lang="en-GB"/>
              <a:t>Challenger Society for Marine Science</a:t>
            </a:r>
          </a:p>
        </p:txBody>
      </p:sp>
      <p:sp>
        <p:nvSpPr>
          <p:cNvPr id="6" name="Slide Number Placeholder 5"/>
          <p:cNvSpPr>
            <a:spLocks noGrp="1"/>
          </p:cNvSpPr>
          <p:nvPr>
            <p:ph type="sldNum" sz="quarter" idx="12"/>
          </p:nvPr>
        </p:nvSpPr>
        <p:spPr/>
        <p:txBody>
          <a:bodyPr/>
          <a:lstStyle/>
          <a:p>
            <a:pPr>
              <a:defRPr/>
            </a:pPr>
            <a:fld id="{2C483E47-722A-419C-8498-581A8FB55A6C}" type="slidenum">
              <a:rPr lang="en-GB" smtClean="0"/>
              <a:pPr>
                <a:defRPr/>
              </a:pPr>
              <a:t>‹#›</a:t>
            </a:fld>
            <a:endParaRPr lang="en-GB"/>
          </a:p>
        </p:txBody>
      </p:sp>
    </p:spTree>
    <p:extLst>
      <p:ext uri="{BB962C8B-B14F-4D97-AF65-F5344CB8AC3E}">
        <p14:creationId xmlns:p14="http://schemas.microsoft.com/office/powerpoint/2010/main" val="1664233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F37FD-D692-16CB-B9F8-C4CE86897E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A67EC3D9-7F29-EFDC-B771-7DB47C4AC2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CE1BA834-3495-58A9-486D-C8CBA140DD4A}"/>
              </a:ext>
            </a:extLst>
          </p:cNvPr>
          <p:cNvSpPr>
            <a:spLocks noGrp="1"/>
          </p:cNvSpPr>
          <p:nvPr>
            <p:ph type="dt" sz="half" idx="10"/>
          </p:nvPr>
        </p:nvSpPr>
        <p:spPr/>
        <p:txBody>
          <a:bodyPr/>
          <a:lstStyle/>
          <a:p>
            <a:fld id="{86C7D865-6672-475B-918D-2CE4BDA1B5A7}" type="datetimeFigureOut">
              <a:rPr lang="nb-NO" smtClean="0"/>
              <a:t>26.09.2024</a:t>
            </a:fld>
            <a:endParaRPr lang="nb-NO"/>
          </a:p>
        </p:txBody>
      </p:sp>
      <p:sp>
        <p:nvSpPr>
          <p:cNvPr id="5" name="Footer Placeholder 4">
            <a:extLst>
              <a:ext uri="{FF2B5EF4-FFF2-40B4-BE49-F238E27FC236}">
                <a16:creationId xmlns:a16="http://schemas.microsoft.com/office/drawing/2014/main" id="{9A0906E2-DFA1-F855-EB9A-E61760620A53}"/>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4367BACF-A6EE-B075-A082-9294130C9B61}"/>
              </a:ext>
            </a:extLst>
          </p:cNvPr>
          <p:cNvSpPr>
            <a:spLocks noGrp="1"/>
          </p:cNvSpPr>
          <p:nvPr>
            <p:ph type="sldNum" sz="quarter" idx="12"/>
          </p:nvPr>
        </p:nvSpPr>
        <p:spPr/>
        <p:txBody>
          <a:bodyPr/>
          <a:lstStyle/>
          <a:p>
            <a:fld id="{88C3C889-E5AC-46F8-A6EE-ACA25EB895FB}" type="slidenum">
              <a:rPr lang="nb-NO" smtClean="0"/>
              <a:t>‹#›</a:t>
            </a:fld>
            <a:endParaRPr lang="nb-NO"/>
          </a:p>
        </p:txBody>
      </p:sp>
    </p:spTree>
    <p:extLst>
      <p:ext uri="{BB962C8B-B14F-4D97-AF65-F5344CB8AC3E}">
        <p14:creationId xmlns:p14="http://schemas.microsoft.com/office/powerpoint/2010/main" val="1886959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DFCAB-A6D9-25AA-A1C2-7C3C795E61B9}"/>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CDAAC717-2C65-CB49-B8D0-EB7B17E68D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CBAAC5FF-CCB5-6102-B8C7-2EC4EB2005A6}"/>
              </a:ext>
            </a:extLst>
          </p:cNvPr>
          <p:cNvSpPr>
            <a:spLocks noGrp="1"/>
          </p:cNvSpPr>
          <p:nvPr>
            <p:ph type="dt" sz="half" idx="10"/>
          </p:nvPr>
        </p:nvSpPr>
        <p:spPr/>
        <p:txBody>
          <a:bodyPr/>
          <a:lstStyle/>
          <a:p>
            <a:fld id="{86C7D865-6672-475B-918D-2CE4BDA1B5A7}" type="datetimeFigureOut">
              <a:rPr lang="nb-NO" smtClean="0"/>
              <a:t>26.09.2024</a:t>
            </a:fld>
            <a:endParaRPr lang="nb-NO"/>
          </a:p>
        </p:txBody>
      </p:sp>
      <p:sp>
        <p:nvSpPr>
          <p:cNvPr id="5" name="Footer Placeholder 4">
            <a:extLst>
              <a:ext uri="{FF2B5EF4-FFF2-40B4-BE49-F238E27FC236}">
                <a16:creationId xmlns:a16="http://schemas.microsoft.com/office/drawing/2014/main" id="{952D09BC-6B8E-6893-8A30-6C439B3F293F}"/>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9C6BB012-73D7-6D0D-E1BE-F8AD61EEEFE8}"/>
              </a:ext>
            </a:extLst>
          </p:cNvPr>
          <p:cNvSpPr>
            <a:spLocks noGrp="1"/>
          </p:cNvSpPr>
          <p:nvPr>
            <p:ph type="sldNum" sz="quarter" idx="12"/>
          </p:nvPr>
        </p:nvSpPr>
        <p:spPr/>
        <p:txBody>
          <a:bodyPr/>
          <a:lstStyle/>
          <a:p>
            <a:fld id="{88C3C889-E5AC-46F8-A6EE-ACA25EB895FB}" type="slidenum">
              <a:rPr lang="nb-NO" smtClean="0"/>
              <a:t>‹#›</a:t>
            </a:fld>
            <a:endParaRPr lang="nb-NO"/>
          </a:p>
        </p:txBody>
      </p:sp>
    </p:spTree>
    <p:extLst>
      <p:ext uri="{BB962C8B-B14F-4D97-AF65-F5344CB8AC3E}">
        <p14:creationId xmlns:p14="http://schemas.microsoft.com/office/powerpoint/2010/main" val="1230254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C2FFC-E727-7C98-DF6E-D1C2456334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581E5E16-0F8A-E78B-C7AC-8B7FDC47C00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B04BE3-E7C5-11B5-210A-87B28B3BD487}"/>
              </a:ext>
            </a:extLst>
          </p:cNvPr>
          <p:cNvSpPr>
            <a:spLocks noGrp="1"/>
          </p:cNvSpPr>
          <p:nvPr>
            <p:ph type="dt" sz="half" idx="10"/>
          </p:nvPr>
        </p:nvSpPr>
        <p:spPr/>
        <p:txBody>
          <a:bodyPr/>
          <a:lstStyle/>
          <a:p>
            <a:fld id="{86C7D865-6672-475B-918D-2CE4BDA1B5A7}" type="datetimeFigureOut">
              <a:rPr lang="nb-NO" smtClean="0"/>
              <a:t>26.09.2024</a:t>
            </a:fld>
            <a:endParaRPr lang="nb-NO"/>
          </a:p>
        </p:txBody>
      </p:sp>
      <p:sp>
        <p:nvSpPr>
          <p:cNvPr id="5" name="Footer Placeholder 4">
            <a:extLst>
              <a:ext uri="{FF2B5EF4-FFF2-40B4-BE49-F238E27FC236}">
                <a16:creationId xmlns:a16="http://schemas.microsoft.com/office/drawing/2014/main" id="{11009FEB-2D79-6014-65A5-B338CCBDFE85}"/>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EB0CE324-F537-3722-3E31-311FCE2AC08C}"/>
              </a:ext>
            </a:extLst>
          </p:cNvPr>
          <p:cNvSpPr>
            <a:spLocks noGrp="1"/>
          </p:cNvSpPr>
          <p:nvPr>
            <p:ph type="sldNum" sz="quarter" idx="12"/>
          </p:nvPr>
        </p:nvSpPr>
        <p:spPr/>
        <p:txBody>
          <a:bodyPr/>
          <a:lstStyle/>
          <a:p>
            <a:fld id="{88C3C889-E5AC-46F8-A6EE-ACA25EB895FB}" type="slidenum">
              <a:rPr lang="nb-NO" smtClean="0"/>
              <a:t>‹#›</a:t>
            </a:fld>
            <a:endParaRPr lang="nb-NO"/>
          </a:p>
        </p:txBody>
      </p:sp>
    </p:spTree>
    <p:extLst>
      <p:ext uri="{BB962C8B-B14F-4D97-AF65-F5344CB8AC3E}">
        <p14:creationId xmlns:p14="http://schemas.microsoft.com/office/powerpoint/2010/main" val="1394513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CEC4D-832B-3320-E1B6-32ABB6256B58}"/>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3682A207-37D9-80E8-B07C-0A5C06671B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8068B142-255B-80FB-13D0-D510CFCEDD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6A6BFC13-0329-0F89-5FE9-87E828F8B034}"/>
              </a:ext>
            </a:extLst>
          </p:cNvPr>
          <p:cNvSpPr>
            <a:spLocks noGrp="1"/>
          </p:cNvSpPr>
          <p:nvPr>
            <p:ph type="dt" sz="half" idx="10"/>
          </p:nvPr>
        </p:nvSpPr>
        <p:spPr/>
        <p:txBody>
          <a:bodyPr/>
          <a:lstStyle/>
          <a:p>
            <a:fld id="{86C7D865-6672-475B-918D-2CE4BDA1B5A7}" type="datetimeFigureOut">
              <a:rPr lang="nb-NO" smtClean="0"/>
              <a:t>26.09.2024</a:t>
            </a:fld>
            <a:endParaRPr lang="nb-NO"/>
          </a:p>
        </p:txBody>
      </p:sp>
      <p:sp>
        <p:nvSpPr>
          <p:cNvPr id="6" name="Footer Placeholder 5">
            <a:extLst>
              <a:ext uri="{FF2B5EF4-FFF2-40B4-BE49-F238E27FC236}">
                <a16:creationId xmlns:a16="http://schemas.microsoft.com/office/drawing/2014/main" id="{44A64B7C-981B-AEB6-C482-06979519A6E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573DB9C2-4DDF-C747-8135-E37248E98906}"/>
              </a:ext>
            </a:extLst>
          </p:cNvPr>
          <p:cNvSpPr>
            <a:spLocks noGrp="1"/>
          </p:cNvSpPr>
          <p:nvPr>
            <p:ph type="sldNum" sz="quarter" idx="12"/>
          </p:nvPr>
        </p:nvSpPr>
        <p:spPr/>
        <p:txBody>
          <a:bodyPr/>
          <a:lstStyle/>
          <a:p>
            <a:fld id="{88C3C889-E5AC-46F8-A6EE-ACA25EB895FB}" type="slidenum">
              <a:rPr lang="nb-NO" smtClean="0"/>
              <a:t>‹#›</a:t>
            </a:fld>
            <a:endParaRPr lang="nb-NO"/>
          </a:p>
        </p:txBody>
      </p:sp>
    </p:spTree>
    <p:extLst>
      <p:ext uri="{BB962C8B-B14F-4D97-AF65-F5344CB8AC3E}">
        <p14:creationId xmlns:p14="http://schemas.microsoft.com/office/powerpoint/2010/main" val="29721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B3E3A-96F1-D683-1378-2FE5D62F8315}"/>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BE77C098-350A-8D3F-DD4D-0E4BD4BA6D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60CF7E-000F-9959-16E1-63E61C1362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66E276EA-A233-EAC8-13F4-3853F5C339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350B24-0C21-8B32-3EEC-DDBF08BA5B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D13ADCD6-B1B3-3B29-EEC0-F1CC9FC35A09}"/>
              </a:ext>
            </a:extLst>
          </p:cNvPr>
          <p:cNvSpPr>
            <a:spLocks noGrp="1"/>
          </p:cNvSpPr>
          <p:nvPr>
            <p:ph type="dt" sz="half" idx="10"/>
          </p:nvPr>
        </p:nvSpPr>
        <p:spPr/>
        <p:txBody>
          <a:bodyPr/>
          <a:lstStyle/>
          <a:p>
            <a:fld id="{86C7D865-6672-475B-918D-2CE4BDA1B5A7}" type="datetimeFigureOut">
              <a:rPr lang="nb-NO" smtClean="0"/>
              <a:t>26.09.2024</a:t>
            </a:fld>
            <a:endParaRPr lang="nb-NO"/>
          </a:p>
        </p:txBody>
      </p:sp>
      <p:sp>
        <p:nvSpPr>
          <p:cNvPr id="8" name="Footer Placeholder 7">
            <a:extLst>
              <a:ext uri="{FF2B5EF4-FFF2-40B4-BE49-F238E27FC236}">
                <a16:creationId xmlns:a16="http://schemas.microsoft.com/office/drawing/2014/main" id="{1D5CC2CC-898C-977E-CC34-EFC7A7E2E612}"/>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955286A0-E5D3-40CD-0D0C-6846E206F621}"/>
              </a:ext>
            </a:extLst>
          </p:cNvPr>
          <p:cNvSpPr>
            <a:spLocks noGrp="1"/>
          </p:cNvSpPr>
          <p:nvPr>
            <p:ph type="sldNum" sz="quarter" idx="12"/>
          </p:nvPr>
        </p:nvSpPr>
        <p:spPr/>
        <p:txBody>
          <a:bodyPr/>
          <a:lstStyle/>
          <a:p>
            <a:fld id="{88C3C889-E5AC-46F8-A6EE-ACA25EB895FB}" type="slidenum">
              <a:rPr lang="nb-NO" smtClean="0"/>
              <a:t>‹#›</a:t>
            </a:fld>
            <a:endParaRPr lang="nb-NO"/>
          </a:p>
        </p:txBody>
      </p:sp>
    </p:spTree>
    <p:extLst>
      <p:ext uri="{BB962C8B-B14F-4D97-AF65-F5344CB8AC3E}">
        <p14:creationId xmlns:p14="http://schemas.microsoft.com/office/powerpoint/2010/main" val="3689922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79466-981E-1184-3004-E89BACC82ABE}"/>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81FDD6E0-20F5-4C8B-568E-B0A0A85BF56F}"/>
              </a:ext>
            </a:extLst>
          </p:cNvPr>
          <p:cNvSpPr>
            <a:spLocks noGrp="1"/>
          </p:cNvSpPr>
          <p:nvPr>
            <p:ph type="dt" sz="half" idx="10"/>
          </p:nvPr>
        </p:nvSpPr>
        <p:spPr/>
        <p:txBody>
          <a:bodyPr/>
          <a:lstStyle/>
          <a:p>
            <a:fld id="{86C7D865-6672-475B-918D-2CE4BDA1B5A7}" type="datetimeFigureOut">
              <a:rPr lang="nb-NO" smtClean="0"/>
              <a:t>26.09.2024</a:t>
            </a:fld>
            <a:endParaRPr lang="nb-NO"/>
          </a:p>
        </p:txBody>
      </p:sp>
      <p:sp>
        <p:nvSpPr>
          <p:cNvPr id="4" name="Footer Placeholder 3">
            <a:extLst>
              <a:ext uri="{FF2B5EF4-FFF2-40B4-BE49-F238E27FC236}">
                <a16:creationId xmlns:a16="http://schemas.microsoft.com/office/drawing/2014/main" id="{5143117E-5CC2-DB8E-5698-C2ED96F4682D}"/>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04142B21-0F4C-E6B9-7A62-D37BA55A18AB}"/>
              </a:ext>
            </a:extLst>
          </p:cNvPr>
          <p:cNvSpPr>
            <a:spLocks noGrp="1"/>
          </p:cNvSpPr>
          <p:nvPr>
            <p:ph type="sldNum" sz="quarter" idx="12"/>
          </p:nvPr>
        </p:nvSpPr>
        <p:spPr/>
        <p:txBody>
          <a:bodyPr/>
          <a:lstStyle/>
          <a:p>
            <a:fld id="{88C3C889-E5AC-46F8-A6EE-ACA25EB895FB}" type="slidenum">
              <a:rPr lang="nb-NO" smtClean="0"/>
              <a:t>‹#›</a:t>
            </a:fld>
            <a:endParaRPr lang="nb-NO"/>
          </a:p>
        </p:txBody>
      </p:sp>
    </p:spTree>
    <p:extLst>
      <p:ext uri="{BB962C8B-B14F-4D97-AF65-F5344CB8AC3E}">
        <p14:creationId xmlns:p14="http://schemas.microsoft.com/office/powerpoint/2010/main" val="398214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8787A9-FF2C-7C9C-AAA5-D3D9E7A96862}"/>
              </a:ext>
            </a:extLst>
          </p:cNvPr>
          <p:cNvSpPr>
            <a:spLocks noGrp="1"/>
          </p:cNvSpPr>
          <p:nvPr>
            <p:ph type="dt" sz="half" idx="10"/>
          </p:nvPr>
        </p:nvSpPr>
        <p:spPr/>
        <p:txBody>
          <a:bodyPr/>
          <a:lstStyle/>
          <a:p>
            <a:fld id="{86C7D865-6672-475B-918D-2CE4BDA1B5A7}" type="datetimeFigureOut">
              <a:rPr lang="nb-NO" smtClean="0"/>
              <a:t>26.09.2024</a:t>
            </a:fld>
            <a:endParaRPr lang="nb-NO"/>
          </a:p>
        </p:txBody>
      </p:sp>
      <p:sp>
        <p:nvSpPr>
          <p:cNvPr id="3" name="Footer Placeholder 2">
            <a:extLst>
              <a:ext uri="{FF2B5EF4-FFF2-40B4-BE49-F238E27FC236}">
                <a16:creationId xmlns:a16="http://schemas.microsoft.com/office/drawing/2014/main" id="{F6EA4096-FDC2-C275-EA9C-1F12213DFD46}"/>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36B147A3-7392-420F-B76D-72CB7EEC7323}"/>
              </a:ext>
            </a:extLst>
          </p:cNvPr>
          <p:cNvSpPr>
            <a:spLocks noGrp="1"/>
          </p:cNvSpPr>
          <p:nvPr>
            <p:ph type="sldNum" sz="quarter" idx="12"/>
          </p:nvPr>
        </p:nvSpPr>
        <p:spPr/>
        <p:txBody>
          <a:bodyPr/>
          <a:lstStyle/>
          <a:p>
            <a:fld id="{88C3C889-E5AC-46F8-A6EE-ACA25EB895FB}" type="slidenum">
              <a:rPr lang="nb-NO" smtClean="0"/>
              <a:t>‹#›</a:t>
            </a:fld>
            <a:endParaRPr lang="nb-NO"/>
          </a:p>
        </p:txBody>
      </p:sp>
    </p:spTree>
    <p:extLst>
      <p:ext uri="{BB962C8B-B14F-4D97-AF65-F5344CB8AC3E}">
        <p14:creationId xmlns:p14="http://schemas.microsoft.com/office/powerpoint/2010/main" val="3344241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6CCA0-1F44-870A-DE3F-FD1962605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906B8EE6-4DE9-95CD-4F65-6DDCCFEC68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1B010B35-EDD1-E428-2E11-8D0261A89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6A7A25-B525-6419-F81D-85222D68D1EB}"/>
              </a:ext>
            </a:extLst>
          </p:cNvPr>
          <p:cNvSpPr>
            <a:spLocks noGrp="1"/>
          </p:cNvSpPr>
          <p:nvPr>
            <p:ph type="dt" sz="half" idx="10"/>
          </p:nvPr>
        </p:nvSpPr>
        <p:spPr/>
        <p:txBody>
          <a:bodyPr/>
          <a:lstStyle/>
          <a:p>
            <a:fld id="{86C7D865-6672-475B-918D-2CE4BDA1B5A7}" type="datetimeFigureOut">
              <a:rPr lang="nb-NO" smtClean="0"/>
              <a:t>26.09.2024</a:t>
            </a:fld>
            <a:endParaRPr lang="nb-NO"/>
          </a:p>
        </p:txBody>
      </p:sp>
      <p:sp>
        <p:nvSpPr>
          <p:cNvPr id="6" name="Footer Placeholder 5">
            <a:extLst>
              <a:ext uri="{FF2B5EF4-FFF2-40B4-BE49-F238E27FC236}">
                <a16:creationId xmlns:a16="http://schemas.microsoft.com/office/drawing/2014/main" id="{DBB10A10-9C6A-671A-F2EA-AD1EA49C4B3D}"/>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4A1FC8E-EE40-A123-8CC6-F88365FFEF07}"/>
              </a:ext>
            </a:extLst>
          </p:cNvPr>
          <p:cNvSpPr>
            <a:spLocks noGrp="1"/>
          </p:cNvSpPr>
          <p:nvPr>
            <p:ph type="sldNum" sz="quarter" idx="12"/>
          </p:nvPr>
        </p:nvSpPr>
        <p:spPr/>
        <p:txBody>
          <a:bodyPr/>
          <a:lstStyle/>
          <a:p>
            <a:fld id="{88C3C889-E5AC-46F8-A6EE-ACA25EB895FB}" type="slidenum">
              <a:rPr lang="nb-NO" smtClean="0"/>
              <a:t>‹#›</a:t>
            </a:fld>
            <a:endParaRPr lang="nb-NO"/>
          </a:p>
        </p:txBody>
      </p:sp>
    </p:spTree>
    <p:extLst>
      <p:ext uri="{BB962C8B-B14F-4D97-AF65-F5344CB8AC3E}">
        <p14:creationId xmlns:p14="http://schemas.microsoft.com/office/powerpoint/2010/main" val="3659225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t>AGM 2011, Plymouth</a:t>
            </a:r>
            <a:endParaRPr lang="en-GB"/>
          </a:p>
        </p:txBody>
      </p:sp>
      <p:sp>
        <p:nvSpPr>
          <p:cNvPr id="5" name="Footer Placeholder 4"/>
          <p:cNvSpPr>
            <a:spLocks noGrp="1"/>
          </p:cNvSpPr>
          <p:nvPr>
            <p:ph type="ftr" sz="quarter" idx="11"/>
          </p:nvPr>
        </p:nvSpPr>
        <p:spPr/>
        <p:txBody>
          <a:bodyPr/>
          <a:lstStyle/>
          <a:p>
            <a:pPr>
              <a:defRPr/>
            </a:pPr>
            <a:r>
              <a:rPr lang="en-GB"/>
              <a:t>Secretary’s Report</a:t>
            </a:r>
          </a:p>
          <a:p>
            <a:pPr>
              <a:defRPr/>
            </a:pPr>
            <a:r>
              <a:rPr lang="en-GB"/>
              <a:t>Challenger Society for Marine Science</a:t>
            </a:r>
          </a:p>
        </p:txBody>
      </p:sp>
      <p:sp>
        <p:nvSpPr>
          <p:cNvPr id="6" name="Slide Number Placeholder 5"/>
          <p:cNvSpPr>
            <a:spLocks noGrp="1"/>
          </p:cNvSpPr>
          <p:nvPr>
            <p:ph type="sldNum" sz="quarter" idx="12"/>
          </p:nvPr>
        </p:nvSpPr>
        <p:spPr/>
        <p:txBody>
          <a:bodyPr/>
          <a:lstStyle/>
          <a:p>
            <a:pPr>
              <a:defRPr/>
            </a:pPr>
            <a:fld id="{6D452213-5707-408E-B95C-C31ECC9D68EB}" type="slidenum">
              <a:rPr lang="en-GB" smtClean="0"/>
              <a:pPr>
                <a:defRPr/>
              </a:pPr>
              <a:t>‹#›</a:t>
            </a:fld>
            <a:endParaRPr lang="en-GB"/>
          </a:p>
        </p:txBody>
      </p:sp>
    </p:spTree>
    <p:extLst>
      <p:ext uri="{BB962C8B-B14F-4D97-AF65-F5344CB8AC3E}">
        <p14:creationId xmlns:p14="http://schemas.microsoft.com/office/powerpoint/2010/main" val="2187051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34E91-0C73-8241-C5D4-BDDED24CF7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54165531-3134-DDA3-4FB2-C3735A233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B6F18606-6E1C-DC96-B42A-CE31B8C402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2B1ABB-DE43-FA5B-EB33-1CB46BC11AD7}"/>
              </a:ext>
            </a:extLst>
          </p:cNvPr>
          <p:cNvSpPr>
            <a:spLocks noGrp="1"/>
          </p:cNvSpPr>
          <p:nvPr>
            <p:ph type="dt" sz="half" idx="10"/>
          </p:nvPr>
        </p:nvSpPr>
        <p:spPr/>
        <p:txBody>
          <a:bodyPr/>
          <a:lstStyle/>
          <a:p>
            <a:fld id="{86C7D865-6672-475B-918D-2CE4BDA1B5A7}" type="datetimeFigureOut">
              <a:rPr lang="nb-NO" smtClean="0"/>
              <a:t>26.09.2024</a:t>
            </a:fld>
            <a:endParaRPr lang="nb-NO"/>
          </a:p>
        </p:txBody>
      </p:sp>
      <p:sp>
        <p:nvSpPr>
          <p:cNvPr id="6" name="Footer Placeholder 5">
            <a:extLst>
              <a:ext uri="{FF2B5EF4-FFF2-40B4-BE49-F238E27FC236}">
                <a16:creationId xmlns:a16="http://schemas.microsoft.com/office/drawing/2014/main" id="{514C0E0B-F00D-7530-B949-0A77CE169645}"/>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423951DE-4FDC-DC4F-3ED0-A96FC410C3A8}"/>
              </a:ext>
            </a:extLst>
          </p:cNvPr>
          <p:cNvSpPr>
            <a:spLocks noGrp="1"/>
          </p:cNvSpPr>
          <p:nvPr>
            <p:ph type="sldNum" sz="quarter" idx="12"/>
          </p:nvPr>
        </p:nvSpPr>
        <p:spPr/>
        <p:txBody>
          <a:bodyPr/>
          <a:lstStyle/>
          <a:p>
            <a:fld id="{88C3C889-E5AC-46F8-A6EE-ACA25EB895FB}" type="slidenum">
              <a:rPr lang="nb-NO" smtClean="0"/>
              <a:t>‹#›</a:t>
            </a:fld>
            <a:endParaRPr lang="nb-NO"/>
          </a:p>
        </p:txBody>
      </p:sp>
    </p:spTree>
    <p:extLst>
      <p:ext uri="{BB962C8B-B14F-4D97-AF65-F5344CB8AC3E}">
        <p14:creationId xmlns:p14="http://schemas.microsoft.com/office/powerpoint/2010/main" val="2252659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0D1D3-AC59-E925-38AC-CE921B1E0AA5}"/>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B30E22D0-AF41-2615-F17E-59D8B9C6DF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570C9904-C4F5-0E59-36F2-C7B8BDB8AF9E}"/>
              </a:ext>
            </a:extLst>
          </p:cNvPr>
          <p:cNvSpPr>
            <a:spLocks noGrp="1"/>
          </p:cNvSpPr>
          <p:nvPr>
            <p:ph type="dt" sz="half" idx="10"/>
          </p:nvPr>
        </p:nvSpPr>
        <p:spPr/>
        <p:txBody>
          <a:bodyPr/>
          <a:lstStyle/>
          <a:p>
            <a:fld id="{86C7D865-6672-475B-918D-2CE4BDA1B5A7}" type="datetimeFigureOut">
              <a:rPr lang="nb-NO" smtClean="0"/>
              <a:t>26.09.2024</a:t>
            </a:fld>
            <a:endParaRPr lang="nb-NO"/>
          </a:p>
        </p:txBody>
      </p:sp>
      <p:sp>
        <p:nvSpPr>
          <p:cNvPr id="5" name="Footer Placeholder 4">
            <a:extLst>
              <a:ext uri="{FF2B5EF4-FFF2-40B4-BE49-F238E27FC236}">
                <a16:creationId xmlns:a16="http://schemas.microsoft.com/office/drawing/2014/main" id="{D3AE64A9-4D13-7A31-58B4-7FA505104AA9}"/>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F388BD98-B37C-E878-1FF5-7F627622DD10}"/>
              </a:ext>
            </a:extLst>
          </p:cNvPr>
          <p:cNvSpPr>
            <a:spLocks noGrp="1"/>
          </p:cNvSpPr>
          <p:nvPr>
            <p:ph type="sldNum" sz="quarter" idx="12"/>
          </p:nvPr>
        </p:nvSpPr>
        <p:spPr/>
        <p:txBody>
          <a:bodyPr/>
          <a:lstStyle/>
          <a:p>
            <a:fld id="{88C3C889-E5AC-46F8-A6EE-ACA25EB895FB}" type="slidenum">
              <a:rPr lang="nb-NO" smtClean="0"/>
              <a:t>‹#›</a:t>
            </a:fld>
            <a:endParaRPr lang="nb-NO"/>
          </a:p>
        </p:txBody>
      </p:sp>
    </p:spTree>
    <p:extLst>
      <p:ext uri="{BB962C8B-B14F-4D97-AF65-F5344CB8AC3E}">
        <p14:creationId xmlns:p14="http://schemas.microsoft.com/office/powerpoint/2010/main" val="2825758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3616C5-4D51-4E6F-C35E-5644FD98C5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4E42B4F6-FBD8-41A3-A990-D21AE90CB9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6E0A195F-3843-7097-5154-DBB2DEBFE37A}"/>
              </a:ext>
            </a:extLst>
          </p:cNvPr>
          <p:cNvSpPr>
            <a:spLocks noGrp="1"/>
          </p:cNvSpPr>
          <p:nvPr>
            <p:ph type="dt" sz="half" idx="10"/>
          </p:nvPr>
        </p:nvSpPr>
        <p:spPr/>
        <p:txBody>
          <a:bodyPr/>
          <a:lstStyle/>
          <a:p>
            <a:fld id="{86C7D865-6672-475B-918D-2CE4BDA1B5A7}" type="datetimeFigureOut">
              <a:rPr lang="nb-NO" smtClean="0"/>
              <a:t>26.09.2024</a:t>
            </a:fld>
            <a:endParaRPr lang="nb-NO"/>
          </a:p>
        </p:txBody>
      </p:sp>
      <p:sp>
        <p:nvSpPr>
          <p:cNvPr id="5" name="Footer Placeholder 4">
            <a:extLst>
              <a:ext uri="{FF2B5EF4-FFF2-40B4-BE49-F238E27FC236}">
                <a16:creationId xmlns:a16="http://schemas.microsoft.com/office/drawing/2014/main" id="{328B3272-FE2C-55C0-F792-04CC9AB00396}"/>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A5233EF-0481-D874-1D34-FE56E3A663CE}"/>
              </a:ext>
            </a:extLst>
          </p:cNvPr>
          <p:cNvSpPr>
            <a:spLocks noGrp="1"/>
          </p:cNvSpPr>
          <p:nvPr>
            <p:ph type="sldNum" sz="quarter" idx="12"/>
          </p:nvPr>
        </p:nvSpPr>
        <p:spPr/>
        <p:txBody>
          <a:bodyPr/>
          <a:lstStyle/>
          <a:p>
            <a:fld id="{88C3C889-E5AC-46F8-A6EE-ACA25EB895FB}" type="slidenum">
              <a:rPr lang="nb-NO" smtClean="0"/>
              <a:t>‹#›</a:t>
            </a:fld>
            <a:endParaRPr lang="nb-NO"/>
          </a:p>
        </p:txBody>
      </p:sp>
    </p:spTree>
    <p:extLst>
      <p:ext uri="{BB962C8B-B14F-4D97-AF65-F5344CB8AC3E}">
        <p14:creationId xmlns:p14="http://schemas.microsoft.com/office/powerpoint/2010/main" val="102344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D7368D-31D9-8101-473D-CD39E706FD22}"/>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chemeClr val="accent1">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C43946B-3F5A-C916-B62B-8D5938EA8285}"/>
              </a:ext>
            </a:extLst>
          </p:cNvPr>
          <p:cNvSpPr>
            <a:spLocks noGrp="1"/>
          </p:cNvSpPr>
          <p:nvPr>
            <p:ph type="dt" sz="half" idx="10"/>
          </p:nvPr>
        </p:nvSpPr>
        <p:spPr/>
        <p:txBody>
          <a:bodyPr/>
          <a:lstStyle/>
          <a:p>
            <a:fld id="{1E351CED-465B-40B5-ADCE-957C918F227B}" type="datetimeFigureOut">
              <a:rPr lang="en-US" smtClean="0"/>
              <a:t>9/26/24</a:t>
            </a:fld>
            <a:endParaRPr lang="en-US"/>
          </a:p>
        </p:txBody>
      </p:sp>
      <p:sp>
        <p:nvSpPr>
          <p:cNvPr id="5" name="Footer Placeholder 4">
            <a:extLst>
              <a:ext uri="{FF2B5EF4-FFF2-40B4-BE49-F238E27FC236}">
                <a16:creationId xmlns:a16="http://schemas.microsoft.com/office/drawing/2014/main" id="{5986539F-2DB8-FCDA-C884-9C3CD29B8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611631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AE15260-1C0B-A965-3114-D7C40D18BDF4}"/>
              </a:ext>
            </a:extLst>
          </p:cNvPr>
          <p:cNvSpPr>
            <a:spLocks noGrp="1"/>
          </p:cNvSpPr>
          <p:nvPr>
            <p:ph type="dt" sz="half" idx="10"/>
          </p:nvPr>
        </p:nvSpPr>
        <p:spPr/>
        <p:txBody>
          <a:bodyPr/>
          <a:lstStyle/>
          <a:p>
            <a:fld id="{1E351CED-465B-40B5-ADCE-957C918F227B}" type="datetimeFigureOut">
              <a:rPr lang="en-US" smtClean="0"/>
              <a:t>9/26/24</a:t>
            </a:fld>
            <a:endParaRPr lang="en-US"/>
          </a:p>
        </p:txBody>
      </p:sp>
      <p:sp>
        <p:nvSpPr>
          <p:cNvPr id="5" name="Footer Placeholder 4">
            <a:extLst>
              <a:ext uri="{FF2B5EF4-FFF2-40B4-BE49-F238E27FC236}">
                <a16:creationId xmlns:a16="http://schemas.microsoft.com/office/drawing/2014/main" id="{19AAF4D1-0334-3F24-69B4-06C7BD742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BA76D-3B8B-429D-9B32-54D6A6297C0A}"/>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752598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D9C414-4A2F-78AF-ED60-6130D4C563B3}"/>
              </a:ext>
            </a:extLst>
          </p:cNvPr>
          <p:cNvSpPr/>
          <p:nvPr/>
        </p:nvSpPr>
        <p:spPr>
          <a:xfrm>
            <a:off x="6284115" y="3378954"/>
            <a:ext cx="5907885" cy="3479046"/>
          </a:xfrm>
          <a:custGeom>
            <a:avLst/>
            <a:gdLst>
              <a:gd name="connsiteX0" fmla="*/ 5171297 w 5907885"/>
              <a:gd name="connsiteY0" fmla="*/ 284 h 3479046"/>
              <a:gd name="connsiteX1" fmla="*/ 5813217 w 5907885"/>
              <a:gd name="connsiteY1" fmla="*/ 114238 h 3479046"/>
              <a:gd name="connsiteX2" fmla="*/ 5907885 w 5907885"/>
              <a:gd name="connsiteY2" fmla="*/ 151524 h 3479046"/>
              <a:gd name="connsiteX3" fmla="*/ 5907885 w 5907885"/>
              <a:gd name="connsiteY3" fmla="*/ 3479046 h 3479046"/>
              <a:gd name="connsiteX4" fmla="*/ 0 w 5907885"/>
              <a:gd name="connsiteY4" fmla="*/ 3479046 h 3479046"/>
              <a:gd name="connsiteX5" fmla="*/ 3916974 w 5907885"/>
              <a:gd name="connsiteY5" fmla="*/ 405504 h 3479046"/>
              <a:gd name="connsiteX6" fmla="*/ 3959456 w 5907885"/>
              <a:gd name="connsiteY6" fmla="*/ 373857 h 3479046"/>
              <a:gd name="connsiteX7" fmla="*/ 5052215 w 5907885"/>
              <a:gd name="connsiteY7" fmla="*/ 1756 h 3479046"/>
              <a:gd name="connsiteX8" fmla="*/ 5171297 w 5907885"/>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7885" h="3479046">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23000">
                <a:schemeClr val="bg2"/>
              </a:gs>
              <a:gs pos="100000">
                <a:schemeClr val="accent1">
                  <a:lumMod val="60000"/>
                  <a:lumOff val="4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CF3052-6EE8-979F-04FB-1B8DF81F29B9}"/>
              </a:ext>
            </a:extLst>
          </p:cNvPr>
          <p:cNvSpPr>
            <a:spLocks noGrp="1"/>
          </p:cNvSpPr>
          <p:nvPr>
            <p:ph type="dt" sz="half" idx="10"/>
          </p:nvPr>
        </p:nvSpPr>
        <p:spPr/>
        <p:txBody>
          <a:bodyPr/>
          <a:lstStyle/>
          <a:p>
            <a:fld id="{1E351CED-465B-40B5-ADCE-957C918F227B}" type="datetimeFigureOut">
              <a:rPr lang="en-US" smtClean="0"/>
              <a:t>9/26/24</a:t>
            </a:fld>
            <a:endParaRPr lang="en-US"/>
          </a:p>
        </p:txBody>
      </p:sp>
      <p:sp>
        <p:nvSpPr>
          <p:cNvPr id="5" name="Footer Placeholder 4">
            <a:extLst>
              <a:ext uri="{FF2B5EF4-FFF2-40B4-BE49-F238E27FC236}">
                <a16:creationId xmlns:a16="http://schemas.microsoft.com/office/drawing/2014/main" id="{7D986285-161A-6869-27C2-0A159C234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ED64F-5DAB-238D-C34A-1DCCB12221D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451814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1066799" y="936841"/>
            <a:ext cx="10092477" cy="95366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1066800"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5"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23BD680-4E7A-5155-3CAE-6BD44EE8BA83}"/>
              </a:ext>
            </a:extLst>
          </p:cNvPr>
          <p:cNvSpPr>
            <a:spLocks noGrp="1"/>
          </p:cNvSpPr>
          <p:nvPr>
            <p:ph type="dt" sz="half" idx="10"/>
          </p:nvPr>
        </p:nvSpPr>
        <p:spPr/>
        <p:txBody>
          <a:bodyPr/>
          <a:lstStyle/>
          <a:p>
            <a:fld id="{1E351CED-465B-40B5-ADCE-957C918F227B}" type="datetimeFigureOut">
              <a:rPr lang="en-US" smtClean="0"/>
              <a:t>9/26/24</a:t>
            </a:fld>
            <a:endParaRPr lang="en-US"/>
          </a:p>
        </p:txBody>
      </p:sp>
      <p:sp>
        <p:nvSpPr>
          <p:cNvPr id="6" name="Footer Placeholder 5">
            <a:extLst>
              <a:ext uri="{FF2B5EF4-FFF2-40B4-BE49-F238E27FC236}">
                <a16:creationId xmlns:a16="http://schemas.microsoft.com/office/drawing/2014/main" id="{4F6A152D-EFF2-B3AA-3F25-14E1136734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BD6032-FD7A-BFFD-9BE5-48EDBEFBD147}"/>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325035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7F4D-4855-340E-03F3-4860885EC671}"/>
              </a:ext>
            </a:extLst>
          </p:cNvPr>
          <p:cNvSpPr>
            <a:spLocks noGrp="1"/>
          </p:cNvSpPr>
          <p:nvPr>
            <p:ph type="title"/>
          </p:nvPr>
        </p:nvSpPr>
        <p:spPr>
          <a:xfrm>
            <a:off x="1066800" y="963283"/>
            <a:ext cx="10096500" cy="91600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CEB472-7426-C288-B5F6-0A1232DCED65}"/>
              </a:ext>
            </a:extLst>
          </p:cNvPr>
          <p:cNvSpPr>
            <a:spLocks noGrp="1"/>
          </p:cNvSpPr>
          <p:nvPr>
            <p:ph type="body" idx="1"/>
          </p:nvPr>
        </p:nvSpPr>
        <p:spPr>
          <a:xfrm>
            <a:off x="1066801" y="1879287"/>
            <a:ext cx="4739628"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94F9C-B6FA-97C3-F618-0CF956CB53B2}"/>
              </a:ext>
            </a:extLst>
          </p:cNvPr>
          <p:cNvSpPr>
            <a:spLocks noGrp="1"/>
          </p:cNvSpPr>
          <p:nvPr>
            <p:ph sz="half" idx="2"/>
          </p:nvPr>
        </p:nvSpPr>
        <p:spPr>
          <a:xfrm>
            <a:off x="1066801" y="2505075"/>
            <a:ext cx="4739628"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5665C-7910-AFA2-350F-42C06ED5AF47}"/>
              </a:ext>
            </a:extLst>
          </p:cNvPr>
          <p:cNvSpPr>
            <a:spLocks noGrp="1"/>
          </p:cNvSpPr>
          <p:nvPr>
            <p:ph type="body" sz="quarter" idx="3"/>
          </p:nvPr>
        </p:nvSpPr>
        <p:spPr>
          <a:xfrm>
            <a:off x="6400330" y="1879287"/>
            <a:ext cx="4762970"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71352E-1DE0-F0CD-6F81-1D8FF59C2B0D}"/>
              </a:ext>
            </a:extLst>
          </p:cNvPr>
          <p:cNvSpPr>
            <a:spLocks noGrp="1"/>
          </p:cNvSpPr>
          <p:nvPr>
            <p:ph sz="quarter" idx="4"/>
          </p:nvPr>
        </p:nvSpPr>
        <p:spPr>
          <a:xfrm>
            <a:off x="6400330" y="2505075"/>
            <a:ext cx="4762970"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38F7E4-7D9E-4736-3269-4F0C46996125}"/>
              </a:ext>
            </a:extLst>
          </p:cNvPr>
          <p:cNvSpPr>
            <a:spLocks noGrp="1"/>
          </p:cNvSpPr>
          <p:nvPr>
            <p:ph type="dt" sz="half" idx="10"/>
          </p:nvPr>
        </p:nvSpPr>
        <p:spPr/>
        <p:txBody>
          <a:bodyPr/>
          <a:lstStyle/>
          <a:p>
            <a:fld id="{1E351CED-465B-40B5-ADCE-957C918F227B}" type="datetimeFigureOut">
              <a:rPr lang="en-US" smtClean="0"/>
              <a:t>9/26/24</a:t>
            </a:fld>
            <a:endParaRPr lang="en-US"/>
          </a:p>
        </p:txBody>
      </p:sp>
      <p:sp>
        <p:nvSpPr>
          <p:cNvPr id="8" name="Footer Placeholder 7">
            <a:extLst>
              <a:ext uri="{FF2B5EF4-FFF2-40B4-BE49-F238E27FC236}">
                <a16:creationId xmlns:a16="http://schemas.microsoft.com/office/drawing/2014/main" id="{218386CF-9A84-8D2A-BC47-C951DD9949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80844D-FE1F-49E7-3BBD-527FB72ECD1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466123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691C-93A5-1364-00A9-A470C289F365}"/>
              </a:ext>
            </a:extLst>
          </p:cNvPr>
          <p:cNvSpPr>
            <a:spLocks noGrp="1"/>
          </p:cNvSpPr>
          <p:nvPr>
            <p:ph type="title"/>
          </p:nvPr>
        </p:nvSpPr>
        <p:spPr>
          <a:xfrm>
            <a:off x="1066800" y="1357223"/>
            <a:ext cx="8886884" cy="1043078"/>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76E055BD-4154-B9D1-0B5B-B1E3A06B6B31}"/>
              </a:ext>
            </a:extLst>
          </p:cNvPr>
          <p:cNvSpPr>
            <a:spLocks noGrp="1"/>
          </p:cNvSpPr>
          <p:nvPr>
            <p:ph type="dt" sz="half" idx="10"/>
          </p:nvPr>
        </p:nvSpPr>
        <p:spPr/>
        <p:txBody>
          <a:bodyPr/>
          <a:lstStyle/>
          <a:p>
            <a:fld id="{1E351CED-465B-40B5-ADCE-957C918F227B}" type="datetimeFigureOut">
              <a:rPr lang="en-US" smtClean="0"/>
              <a:t>9/26/24</a:t>
            </a:fld>
            <a:endParaRPr lang="en-US"/>
          </a:p>
        </p:txBody>
      </p:sp>
      <p:sp>
        <p:nvSpPr>
          <p:cNvPr id="4" name="Footer Placeholder 3">
            <a:extLst>
              <a:ext uri="{FF2B5EF4-FFF2-40B4-BE49-F238E27FC236}">
                <a16:creationId xmlns:a16="http://schemas.microsoft.com/office/drawing/2014/main" id="{0C2A9E4A-03D1-7A8B-233D-014A3248F0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2CEFC4-D276-DF45-F395-F5BD2EA70114}"/>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82865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12C0AD-76F4-FCE4-2717-0A9AA4351B6D}"/>
              </a:ext>
            </a:extLst>
          </p:cNvPr>
          <p:cNvSpPr>
            <a:spLocks noGrp="1"/>
          </p:cNvSpPr>
          <p:nvPr>
            <p:ph type="dt" sz="half" idx="10"/>
          </p:nvPr>
        </p:nvSpPr>
        <p:spPr/>
        <p:txBody>
          <a:bodyPr/>
          <a:lstStyle/>
          <a:p>
            <a:fld id="{1E351CED-465B-40B5-ADCE-957C918F227B}" type="datetimeFigureOut">
              <a:rPr lang="en-US" smtClean="0"/>
              <a:t>9/26/24</a:t>
            </a:fld>
            <a:endParaRPr lang="en-US"/>
          </a:p>
        </p:txBody>
      </p:sp>
      <p:sp>
        <p:nvSpPr>
          <p:cNvPr id="3" name="Footer Placeholder 2">
            <a:extLst>
              <a:ext uri="{FF2B5EF4-FFF2-40B4-BE49-F238E27FC236}">
                <a16:creationId xmlns:a16="http://schemas.microsoft.com/office/drawing/2014/main" id="{BE83BB66-3F41-7F1D-5108-B3F679A88E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A6DA0-07AE-4BE4-B82F-7936D0E3E37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414991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r>
              <a:rPr lang="en-US"/>
              <a:t>AGM 2011, Plymouth</a:t>
            </a:r>
            <a:endParaRPr lang="en-GB"/>
          </a:p>
        </p:txBody>
      </p:sp>
      <p:sp>
        <p:nvSpPr>
          <p:cNvPr id="5" name="Footer Placeholder 4"/>
          <p:cNvSpPr>
            <a:spLocks noGrp="1"/>
          </p:cNvSpPr>
          <p:nvPr>
            <p:ph type="ftr" sz="quarter" idx="11"/>
          </p:nvPr>
        </p:nvSpPr>
        <p:spPr/>
        <p:txBody>
          <a:bodyPr/>
          <a:lstStyle/>
          <a:p>
            <a:pPr>
              <a:defRPr/>
            </a:pPr>
            <a:r>
              <a:rPr lang="en-GB"/>
              <a:t>Secretary’s Report</a:t>
            </a:r>
          </a:p>
          <a:p>
            <a:pPr>
              <a:defRPr/>
            </a:pPr>
            <a:r>
              <a:rPr lang="en-GB"/>
              <a:t>Challenger Society for Marine Science</a:t>
            </a:r>
          </a:p>
        </p:txBody>
      </p:sp>
      <p:sp>
        <p:nvSpPr>
          <p:cNvPr id="6" name="Slide Number Placeholder 5"/>
          <p:cNvSpPr>
            <a:spLocks noGrp="1"/>
          </p:cNvSpPr>
          <p:nvPr>
            <p:ph type="sldNum" sz="quarter" idx="12"/>
          </p:nvPr>
        </p:nvSpPr>
        <p:spPr/>
        <p:txBody>
          <a:bodyPr/>
          <a:lstStyle/>
          <a:p>
            <a:pPr>
              <a:defRPr/>
            </a:pPr>
            <a:fld id="{3A79A916-84DA-468C-A7B5-E3325AF4504E}" type="slidenum">
              <a:rPr lang="en-GB" smtClean="0"/>
              <a:pPr>
                <a:defRPr/>
              </a:pPr>
              <a:t>‹#›</a:t>
            </a:fld>
            <a:endParaRPr lang="en-GB"/>
          </a:p>
        </p:txBody>
      </p:sp>
    </p:spTree>
    <p:extLst>
      <p:ext uri="{BB962C8B-B14F-4D97-AF65-F5344CB8AC3E}">
        <p14:creationId xmlns:p14="http://schemas.microsoft.com/office/powerpoint/2010/main" val="33244458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FB75-C953-0BD0-4E2E-717767426228}"/>
              </a:ext>
            </a:extLst>
          </p:cNvPr>
          <p:cNvSpPr>
            <a:spLocks noGrp="1"/>
          </p:cNvSpPr>
          <p:nvPr>
            <p:ph type="title"/>
          </p:nvPr>
        </p:nvSpPr>
        <p:spPr>
          <a:xfrm>
            <a:off x="1066800" y="770626"/>
            <a:ext cx="3705225" cy="1286774"/>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75426"/>
            <a:ext cx="5980112" cy="47683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BFED3-7CB3-1B8B-9504-13A121CAD015}"/>
              </a:ext>
            </a:extLst>
          </p:cNvPr>
          <p:cNvSpPr>
            <a:spLocks noGrp="1"/>
          </p:cNvSpPr>
          <p:nvPr>
            <p:ph type="dt" sz="half" idx="10"/>
          </p:nvPr>
        </p:nvSpPr>
        <p:spPr/>
        <p:txBody>
          <a:bodyPr/>
          <a:lstStyle/>
          <a:p>
            <a:fld id="{1E351CED-465B-40B5-ADCE-957C918F227B}" type="datetimeFigureOut">
              <a:rPr lang="en-US" smtClean="0"/>
              <a:t>9/26/24</a:t>
            </a:fld>
            <a:endParaRPr lang="en-US"/>
          </a:p>
        </p:txBody>
      </p:sp>
      <p:sp>
        <p:nvSpPr>
          <p:cNvPr id="6" name="Footer Placeholder 5">
            <a:extLst>
              <a:ext uri="{FF2B5EF4-FFF2-40B4-BE49-F238E27FC236}">
                <a16:creationId xmlns:a16="http://schemas.microsoft.com/office/drawing/2014/main" id="{152456C9-19A0-4441-B1AF-B7AFBF642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898EA-84CC-411C-0012-D314953696B9}"/>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238580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1E10-1458-2553-05B4-313F7E26D210}"/>
              </a:ext>
            </a:extLst>
          </p:cNvPr>
          <p:cNvSpPr>
            <a:spLocks noGrp="1"/>
          </p:cNvSpPr>
          <p:nvPr>
            <p:ph type="title"/>
          </p:nvPr>
        </p:nvSpPr>
        <p:spPr>
          <a:xfrm>
            <a:off x="1066800" y="782128"/>
            <a:ext cx="3705225" cy="1275272"/>
          </a:xfrm>
        </p:spPr>
        <p:txBody>
          <a:bodyPr anchor="b">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3C0F677-F177-6DED-1920-685B9D9FF254}"/>
              </a:ext>
            </a:extLst>
          </p:cNvPr>
          <p:cNvSpPr>
            <a:spLocks noGrp="1"/>
          </p:cNvSpPr>
          <p:nvPr>
            <p:ph type="pic" idx="1"/>
          </p:nvPr>
        </p:nvSpPr>
        <p:spPr>
          <a:xfrm>
            <a:off x="5183188" y="1143000"/>
            <a:ext cx="5980112"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C4D1CB1-2109-480E-8904-4077C94D6E7D}"/>
              </a:ext>
            </a:extLst>
          </p:cNvPr>
          <p:cNvSpPr>
            <a:spLocks noGrp="1"/>
          </p:cNvSpPr>
          <p:nvPr>
            <p:ph type="body" sz="half" idx="2"/>
          </p:nvPr>
        </p:nvSpPr>
        <p:spPr>
          <a:xfrm>
            <a:off x="1066800" y="2057400"/>
            <a:ext cx="3705225"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0DB38-7CB9-2140-BC21-6D2E7DD0B6B5}"/>
              </a:ext>
            </a:extLst>
          </p:cNvPr>
          <p:cNvSpPr>
            <a:spLocks noGrp="1"/>
          </p:cNvSpPr>
          <p:nvPr>
            <p:ph type="dt" sz="half" idx="10"/>
          </p:nvPr>
        </p:nvSpPr>
        <p:spPr/>
        <p:txBody>
          <a:bodyPr/>
          <a:lstStyle/>
          <a:p>
            <a:fld id="{1E351CED-465B-40B5-ADCE-957C918F227B}" type="datetimeFigureOut">
              <a:rPr lang="en-US" smtClean="0"/>
              <a:t>9/26/24</a:t>
            </a:fld>
            <a:endParaRPr lang="en-US"/>
          </a:p>
        </p:txBody>
      </p:sp>
      <p:sp>
        <p:nvSpPr>
          <p:cNvPr id="6" name="Footer Placeholder 5">
            <a:extLst>
              <a:ext uri="{FF2B5EF4-FFF2-40B4-BE49-F238E27FC236}">
                <a16:creationId xmlns:a16="http://schemas.microsoft.com/office/drawing/2014/main" id="{C7B448AD-3B1D-4B5E-CAB9-BB5FD2CDE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EF53D-CF5A-87A2-E973-3B8CCDEBAA2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544131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0D2E-0561-F284-F89A-AAE3CD09AC24}"/>
              </a:ext>
            </a:extLst>
          </p:cNvPr>
          <p:cNvSpPr>
            <a:spLocks noGrp="1"/>
          </p:cNvSpPr>
          <p:nvPr>
            <p:ph type="title"/>
          </p:nvPr>
        </p:nvSpPr>
        <p:spPr>
          <a:xfrm>
            <a:off x="1066800" y="936841"/>
            <a:ext cx="10239338" cy="95366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657C4C-16EC-2477-6332-830F53011D33}"/>
              </a:ext>
            </a:extLst>
          </p:cNvPr>
          <p:cNvSpPr>
            <a:spLocks noGrp="1"/>
          </p:cNvSpPr>
          <p:nvPr>
            <p:ph type="body" orient="vert" idx="1"/>
          </p:nvPr>
        </p:nvSpPr>
        <p:spPr>
          <a:xfrm>
            <a:off x="1069848" y="2139696"/>
            <a:ext cx="10239338" cy="36776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940D3-6996-1C08-F1AF-87C354657912}"/>
              </a:ext>
            </a:extLst>
          </p:cNvPr>
          <p:cNvSpPr>
            <a:spLocks noGrp="1"/>
          </p:cNvSpPr>
          <p:nvPr>
            <p:ph type="dt" sz="half" idx="10"/>
          </p:nvPr>
        </p:nvSpPr>
        <p:spPr/>
        <p:txBody>
          <a:bodyPr/>
          <a:lstStyle/>
          <a:p>
            <a:fld id="{1E351CED-465B-40B5-ADCE-957C918F227B}" type="datetimeFigureOut">
              <a:rPr lang="en-US" smtClean="0"/>
              <a:t>9/26/24</a:t>
            </a:fld>
            <a:endParaRPr lang="en-US"/>
          </a:p>
        </p:txBody>
      </p:sp>
      <p:sp>
        <p:nvSpPr>
          <p:cNvPr id="5" name="Footer Placeholder 4">
            <a:extLst>
              <a:ext uri="{FF2B5EF4-FFF2-40B4-BE49-F238E27FC236}">
                <a16:creationId xmlns:a16="http://schemas.microsoft.com/office/drawing/2014/main" id="{4C3676C3-588F-B636-8CE0-AA2CBFBCE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EF8A9-EB1E-B344-A4B8-B58D0633630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2059519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F3A28-33E4-2796-AE7A-1234569F5CE0}"/>
              </a:ext>
            </a:extLst>
          </p:cNvPr>
          <p:cNvSpPr>
            <a:spLocks noGrp="1"/>
          </p:cNvSpPr>
          <p:nvPr>
            <p:ph type="title" orient="vert"/>
          </p:nvPr>
        </p:nvSpPr>
        <p:spPr>
          <a:xfrm>
            <a:off x="8844950" y="1081177"/>
            <a:ext cx="2508849" cy="463382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D185FC-2BBB-E997-A5CD-F2C6CF6B7C68}"/>
              </a:ext>
            </a:extLst>
          </p:cNvPr>
          <p:cNvSpPr>
            <a:spLocks noGrp="1"/>
          </p:cNvSpPr>
          <p:nvPr>
            <p:ph type="body" orient="vert" idx="1"/>
          </p:nvPr>
        </p:nvSpPr>
        <p:spPr>
          <a:xfrm>
            <a:off x="1066800" y="1081177"/>
            <a:ext cx="7505700" cy="4633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E314B3C-96CD-071C-C2AD-2C7E04F819C0}"/>
              </a:ext>
            </a:extLst>
          </p:cNvPr>
          <p:cNvSpPr>
            <a:spLocks noGrp="1"/>
          </p:cNvSpPr>
          <p:nvPr>
            <p:ph type="dt" sz="half" idx="10"/>
          </p:nvPr>
        </p:nvSpPr>
        <p:spPr/>
        <p:txBody>
          <a:bodyPr/>
          <a:lstStyle/>
          <a:p>
            <a:fld id="{1E351CED-465B-40B5-ADCE-957C918F227B}" type="datetimeFigureOut">
              <a:rPr lang="en-US" smtClean="0"/>
              <a:t>9/26/24</a:t>
            </a:fld>
            <a:endParaRPr lang="en-US"/>
          </a:p>
        </p:txBody>
      </p:sp>
      <p:sp>
        <p:nvSpPr>
          <p:cNvPr id="5" name="Footer Placeholder 4">
            <a:extLst>
              <a:ext uri="{FF2B5EF4-FFF2-40B4-BE49-F238E27FC236}">
                <a16:creationId xmlns:a16="http://schemas.microsoft.com/office/drawing/2014/main" id="{F5AA2B04-F5E0-C5A3-C77D-6AE9A9E91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55BC2-C712-C4A4-50EC-E10D88344310}"/>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006636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1131A-AEB9-DE42-9FA0-F815C3FF25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FD643C-4EED-F049-AB78-9A14971CE2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417E32-5D87-2046-971B-4D87785C11F0}"/>
              </a:ext>
            </a:extLst>
          </p:cNvPr>
          <p:cNvSpPr>
            <a:spLocks noGrp="1"/>
          </p:cNvSpPr>
          <p:nvPr>
            <p:ph type="dt" sz="half" idx="10"/>
          </p:nvPr>
        </p:nvSpPr>
        <p:spPr/>
        <p:txBody>
          <a:bodyPr/>
          <a:lstStyle/>
          <a:p>
            <a:fld id="{FA75D574-404B-6A4F-A5D4-3D0B7BD8E4B5}" type="datetimeFigureOut">
              <a:rPr lang="en-US" smtClean="0"/>
              <a:t>9/26/24</a:t>
            </a:fld>
            <a:endParaRPr lang="en-US"/>
          </a:p>
        </p:txBody>
      </p:sp>
      <p:sp>
        <p:nvSpPr>
          <p:cNvPr id="5" name="Footer Placeholder 4">
            <a:extLst>
              <a:ext uri="{FF2B5EF4-FFF2-40B4-BE49-F238E27FC236}">
                <a16:creationId xmlns:a16="http://schemas.microsoft.com/office/drawing/2014/main" id="{F0D49BDA-40FB-0F47-9E91-8D7F1A878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5F00B-79AD-4645-812E-BBEEC40C9B09}"/>
              </a:ext>
            </a:extLst>
          </p:cNvPr>
          <p:cNvSpPr>
            <a:spLocks noGrp="1"/>
          </p:cNvSpPr>
          <p:nvPr>
            <p:ph type="sldNum" sz="quarter" idx="12"/>
          </p:nvPr>
        </p:nvSpPr>
        <p:spPr/>
        <p:txBody>
          <a:bodyPr/>
          <a:lstStyle/>
          <a:p>
            <a:fld id="{9559D93A-4287-4E4A-87EE-044745BA15EF}" type="slidenum">
              <a:rPr lang="en-US" smtClean="0"/>
              <a:t>‹#›</a:t>
            </a:fld>
            <a:endParaRPr lang="en-US"/>
          </a:p>
        </p:txBody>
      </p:sp>
    </p:spTree>
    <p:extLst>
      <p:ext uri="{BB962C8B-B14F-4D97-AF65-F5344CB8AC3E}">
        <p14:creationId xmlns:p14="http://schemas.microsoft.com/office/powerpoint/2010/main" val="29594640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CA606-321F-1645-BBEC-FD8A4862EE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6CDEC0-59E2-CF4B-BAC5-1A82ABCFEE7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240EB3-E386-8D40-BD0C-CA905B77F0E3}"/>
              </a:ext>
            </a:extLst>
          </p:cNvPr>
          <p:cNvSpPr>
            <a:spLocks noGrp="1"/>
          </p:cNvSpPr>
          <p:nvPr>
            <p:ph type="dt" sz="half" idx="10"/>
          </p:nvPr>
        </p:nvSpPr>
        <p:spPr/>
        <p:txBody>
          <a:bodyPr/>
          <a:lstStyle/>
          <a:p>
            <a:fld id="{FA75D574-404B-6A4F-A5D4-3D0B7BD8E4B5}" type="datetimeFigureOut">
              <a:rPr lang="en-US" smtClean="0"/>
              <a:t>9/26/24</a:t>
            </a:fld>
            <a:endParaRPr lang="en-US"/>
          </a:p>
        </p:txBody>
      </p:sp>
      <p:sp>
        <p:nvSpPr>
          <p:cNvPr id="5" name="Footer Placeholder 4">
            <a:extLst>
              <a:ext uri="{FF2B5EF4-FFF2-40B4-BE49-F238E27FC236}">
                <a16:creationId xmlns:a16="http://schemas.microsoft.com/office/drawing/2014/main" id="{F12989C9-5DDC-3E4E-958B-21E7D7953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E016E-53EE-CD4A-8CE6-2E9124E43F56}"/>
              </a:ext>
            </a:extLst>
          </p:cNvPr>
          <p:cNvSpPr>
            <a:spLocks noGrp="1"/>
          </p:cNvSpPr>
          <p:nvPr>
            <p:ph type="sldNum" sz="quarter" idx="12"/>
          </p:nvPr>
        </p:nvSpPr>
        <p:spPr/>
        <p:txBody>
          <a:bodyPr/>
          <a:lstStyle/>
          <a:p>
            <a:fld id="{9559D93A-4287-4E4A-87EE-044745BA15EF}" type="slidenum">
              <a:rPr lang="en-US" smtClean="0"/>
              <a:t>‹#›</a:t>
            </a:fld>
            <a:endParaRPr lang="en-US"/>
          </a:p>
        </p:txBody>
      </p:sp>
    </p:spTree>
    <p:extLst>
      <p:ext uri="{BB962C8B-B14F-4D97-AF65-F5344CB8AC3E}">
        <p14:creationId xmlns:p14="http://schemas.microsoft.com/office/powerpoint/2010/main" val="199838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CCD32-0504-B74F-9937-700F6B5EF0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EE1C7B-F63F-E94F-BEFE-22EEDA99D4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4DE7168-0DF8-B447-BD53-FBD1134DEA44}"/>
              </a:ext>
            </a:extLst>
          </p:cNvPr>
          <p:cNvSpPr>
            <a:spLocks noGrp="1"/>
          </p:cNvSpPr>
          <p:nvPr>
            <p:ph type="dt" sz="half" idx="10"/>
          </p:nvPr>
        </p:nvSpPr>
        <p:spPr/>
        <p:txBody>
          <a:bodyPr/>
          <a:lstStyle/>
          <a:p>
            <a:fld id="{FA75D574-404B-6A4F-A5D4-3D0B7BD8E4B5}" type="datetimeFigureOut">
              <a:rPr lang="en-US" smtClean="0"/>
              <a:t>9/26/24</a:t>
            </a:fld>
            <a:endParaRPr lang="en-US"/>
          </a:p>
        </p:txBody>
      </p:sp>
      <p:sp>
        <p:nvSpPr>
          <p:cNvPr id="5" name="Footer Placeholder 4">
            <a:extLst>
              <a:ext uri="{FF2B5EF4-FFF2-40B4-BE49-F238E27FC236}">
                <a16:creationId xmlns:a16="http://schemas.microsoft.com/office/drawing/2014/main" id="{6BAD93A1-5F2F-0541-9AD0-D0320E8FC4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53E1D-7566-A84B-99BA-C34F76BFC6D7}"/>
              </a:ext>
            </a:extLst>
          </p:cNvPr>
          <p:cNvSpPr>
            <a:spLocks noGrp="1"/>
          </p:cNvSpPr>
          <p:nvPr>
            <p:ph type="sldNum" sz="quarter" idx="12"/>
          </p:nvPr>
        </p:nvSpPr>
        <p:spPr/>
        <p:txBody>
          <a:bodyPr/>
          <a:lstStyle/>
          <a:p>
            <a:fld id="{9559D93A-4287-4E4A-87EE-044745BA15EF}" type="slidenum">
              <a:rPr lang="en-US" smtClean="0"/>
              <a:t>‹#›</a:t>
            </a:fld>
            <a:endParaRPr lang="en-US"/>
          </a:p>
        </p:txBody>
      </p:sp>
    </p:spTree>
    <p:extLst>
      <p:ext uri="{BB962C8B-B14F-4D97-AF65-F5344CB8AC3E}">
        <p14:creationId xmlns:p14="http://schemas.microsoft.com/office/powerpoint/2010/main" val="5344874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A9EA0-B607-2D42-A954-C4D43856CF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EAF6DB-6535-FB4E-87B8-F55E3A208DC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9422FA-CCDD-E041-BDB8-60FEA6D8696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86683A-45AE-6A40-9CDC-E2994A384CE5}"/>
              </a:ext>
            </a:extLst>
          </p:cNvPr>
          <p:cNvSpPr>
            <a:spLocks noGrp="1"/>
          </p:cNvSpPr>
          <p:nvPr>
            <p:ph type="dt" sz="half" idx="10"/>
          </p:nvPr>
        </p:nvSpPr>
        <p:spPr/>
        <p:txBody>
          <a:bodyPr/>
          <a:lstStyle/>
          <a:p>
            <a:fld id="{FA75D574-404B-6A4F-A5D4-3D0B7BD8E4B5}" type="datetimeFigureOut">
              <a:rPr lang="en-US" smtClean="0"/>
              <a:t>9/26/24</a:t>
            </a:fld>
            <a:endParaRPr lang="en-US"/>
          </a:p>
        </p:txBody>
      </p:sp>
      <p:sp>
        <p:nvSpPr>
          <p:cNvPr id="6" name="Footer Placeholder 5">
            <a:extLst>
              <a:ext uri="{FF2B5EF4-FFF2-40B4-BE49-F238E27FC236}">
                <a16:creationId xmlns:a16="http://schemas.microsoft.com/office/drawing/2014/main" id="{97451C6C-3821-0D4B-B567-925834273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4AE5CF-CE56-9F43-A42F-08C0E9BC5A9C}"/>
              </a:ext>
            </a:extLst>
          </p:cNvPr>
          <p:cNvSpPr>
            <a:spLocks noGrp="1"/>
          </p:cNvSpPr>
          <p:nvPr>
            <p:ph type="sldNum" sz="quarter" idx="12"/>
          </p:nvPr>
        </p:nvSpPr>
        <p:spPr/>
        <p:txBody>
          <a:bodyPr/>
          <a:lstStyle/>
          <a:p>
            <a:fld id="{9559D93A-4287-4E4A-87EE-044745BA15EF}" type="slidenum">
              <a:rPr lang="en-US" smtClean="0"/>
              <a:t>‹#›</a:t>
            </a:fld>
            <a:endParaRPr lang="en-US"/>
          </a:p>
        </p:txBody>
      </p:sp>
    </p:spTree>
    <p:extLst>
      <p:ext uri="{BB962C8B-B14F-4D97-AF65-F5344CB8AC3E}">
        <p14:creationId xmlns:p14="http://schemas.microsoft.com/office/powerpoint/2010/main" val="1043240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D0244-35B7-E744-868E-A4FEB55979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F2B9DF-097B-0C4D-9046-96F4BC2372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A449D5-AED6-AD4D-9E38-2202969D01A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A9FE12-C9B9-944A-94C9-168DFCF975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74BE241-964B-7449-94D3-F754A387D58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50976B-EBC7-474B-B06A-4330EF39BED8}"/>
              </a:ext>
            </a:extLst>
          </p:cNvPr>
          <p:cNvSpPr>
            <a:spLocks noGrp="1"/>
          </p:cNvSpPr>
          <p:nvPr>
            <p:ph type="dt" sz="half" idx="10"/>
          </p:nvPr>
        </p:nvSpPr>
        <p:spPr/>
        <p:txBody>
          <a:bodyPr/>
          <a:lstStyle/>
          <a:p>
            <a:fld id="{FA75D574-404B-6A4F-A5D4-3D0B7BD8E4B5}" type="datetimeFigureOut">
              <a:rPr lang="en-US" smtClean="0"/>
              <a:t>9/26/24</a:t>
            </a:fld>
            <a:endParaRPr lang="en-US"/>
          </a:p>
        </p:txBody>
      </p:sp>
      <p:sp>
        <p:nvSpPr>
          <p:cNvPr id="8" name="Footer Placeholder 7">
            <a:extLst>
              <a:ext uri="{FF2B5EF4-FFF2-40B4-BE49-F238E27FC236}">
                <a16:creationId xmlns:a16="http://schemas.microsoft.com/office/drawing/2014/main" id="{D3A36D7D-162E-AA4F-987D-B716DB09B7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08F3BD-A16F-C944-BBE0-4C5FB804E790}"/>
              </a:ext>
            </a:extLst>
          </p:cNvPr>
          <p:cNvSpPr>
            <a:spLocks noGrp="1"/>
          </p:cNvSpPr>
          <p:nvPr>
            <p:ph type="sldNum" sz="quarter" idx="12"/>
          </p:nvPr>
        </p:nvSpPr>
        <p:spPr/>
        <p:txBody>
          <a:bodyPr/>
          <a:lstStyle/>
          <a:p>
            <a:fld id="{9559D93A-4287-4E4A-87EE-044745BA15EF}" type="slidenum">
              <a:rPr lang="en-US" smtClean="0"/>
              <a:t>‹#›</a:t>
            </a:fld>
            <a:endParaRPr lang="en-US"/>
          </a:p>
        </p:txBody>
      </p:sp>
    </p:spTree>
    <p:extLst>
      <p:ext uri="{BB962C8B-B14F-4D97-AF65-F5344CB8AC3E}">
        <p14:creationId xmlns:p14="http://schemas.microsoft.com/office/powerpoint/2010/main" val="831682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9AE58-3AC5-C045-AEF1-C58C3AB04D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9FC033-CCF5-C145-8E46-4203DABB9080}"/>
              </a:ext>
            </a:extLst>
          </p:cNvPr>
          <p:cNvSpPr>
            <a:spLocks noGrp="1"/>
          </p:cNvSpPr>
          <p:nvPr>
            <p:ph type="dt" sz="half" idx="10"/>
          </p:nvPr>
        </p:nvSpPr>
        <p:spPr/>
        <p:txBody>
          <a:bodyPr/>
          <a:lstStyle/>
          <a:p>
            <a:fld id="{FA75D574-404B-6A4F-A5D4-3D0B7BD8E4B5}" type="datetimeFigureOut">
              <a:rPr lang="en-US" smtClean="0"/>
              <a:t>9/26/24</a:t>
            </a:fld>
            <a:endParaRPr lang="en-US"/>
          </a:p>
        </p:txBody>
      </p:sp>
      <p:sp>
        <p:nvSpPr>
          <p:cNvPr id="4" name="Footer Placeholder 3">
            <a:extLst>
              <a:ext uri="{FF2B5EF4-FFF2-40B4-BE49-F238E27FC236}">
                <a16:creationId xmlns:a16="http://schemas.microsoft.com/office/drawing/2014/main" id="{AB48418B-6426-2241-8473-8BED8F3287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635CC9-A80F-D849-AFE7-D0AAE5C01813}"/>
              </a:ext>
            </a:extLst>
          </p:cNvPr>
          <p:cNvSpPr>
            <a:spLocks noGrp="1"/>
          </p:cNvSpPr>
          <p:nvPr>
            <p:ph type="sldNum" sz="quarter" idx="12"/>
          </p:nvPr>
        </p:nvSpPr>
        <p:spPr/>
        <p:txBody>
          <a:bodyPr/>
          <a:lstStyle/>
          <a:p>
            <a:fld id="{9559D93A-4287-4E4A-87EE-044745BA15EF}" type="slidenum">
              <a:rPr lang="en-US" smtClean="0"/>
              <a:t>‹#›</a:t>
            </a:fld>
            <a:endParaRPr lang="en-US"/>
          </a:p>
        </p:txBody>
      </p:sp>
    </p:spTree>
    <p:extLst>
      <p:ext uri="{BB962C8B-B14F-4D97-AF65-F5344CB8AC3E}">
        <p14:creationId xmlns:p14="http://schemas.microsoft.com/office/powerpoint/2010/main" val="3246313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r>
              <a:rPr lang="en-US"/>
              <a:t>AGM 2011, Plymouth</a:t>
            </a:r>
            <a:endParaRPr lang="en-GB"/>
          </a:p>
        </p:txBody>
      </p:sp>
      <p:sp>
        <p:nvSpPr>
          <p:cNvPr id="6" name="Footer Placeholder 5"/>
          <p:cNvSpPr>
            <a:spLocks noGrp="1"/>
          </p:cNvSpPr>
          <p:nvPr>
            <p:ph type="ftr" sz="quarter" idx="11"/>
          </p:nvPr>
        </p:nvSpPr>
        <p:spPr/>
        <p:txBody>
          <a:bodyPr/>
          <a:lstStyle/>
          <a:p>
            <a:pPr>
              <a:defRPr/>
            </a:pPr>
            <a:r>
              <a:rPr lang="en-GB"/>
              <a:t>Secretary’s Report</a:t>
            </a:r>
          </a:p>
          <a:p>
            <a:pPr>
              <a:defRPr/>
            </a:pPr>
            <a:r>
              <a:rPr lang="en-GB"/>
              <a:t>Challenger Society for Marine Science</a:t>
            </a:r>
          </a:p>
        </p:txBody>
      </p:sp>
      <p:sp>
        <p:nvSpPr>
          <p:cNvPr id="7" name="Slide Number Placeholder 6"/>
          <p:cNvSpPr>
            <a:spLocks noGrp="1"/>
          </p:cNvSpPr>
          <p:nvPr>
            <p:ph type="sldNum" sz="quarter" idx="12"/>
          </p:nvPr>
        </p:nvSpPr>
        <p:spPr/>
        <p:txBody>
          <a:bodyPr/>
          <a:lstStyle/>
          <a:p>
            <a:pPr>
              <a:defRPr/>
            </a:pPr>
            <a:fld id="{E0CF3996-8462-4D9C-AF66-4880990086E8}" type="slidenum">
              <a:rPr lang="en-GB" smtClean="0"/>
              <a:pPr>
                <a:defRPr/>
              </a:pPr>
              <a:t>‹#›</a:t>
            </a:fld>
            <a:endParaRPr lang="en-GB"/>
          </a:p>
        </p:txBody>
      </p:sp>
    </p:spTree>
    <p:extLst>
      <p:ext uri="{BB962C8B-B14F-4D97-AF65-F5344CB8AC3E}">
        <p14:creationId xmlns:p14="http://schemas.microsoft.com/office/powerpoint/2010/main" val="4768546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CBF7C8-8408-8C45-B2C2-21D5480B0767}"/>
              </a:ext>
            </a:extLst>
          </p:cNvPr>
          <p:cNvSpPr>
            <a:spLocks noGrp="1"/>
          </p:cNvSpPr>
          <p:nvPr>
            <p:ph type="dt" sz="half" idx="10"/>
          </p:nvPr>
        </p:nvSpPr>
        <p:spPr/>
        <p:txBody>
          <a:bodyPr/>
          <a:lstStyle/>
          <a:p>
            <a:fld id="{FA75D574-404B-6A4F-A5D4-3D0B7BD8E4B5}" type="datetimeFigureOut">
              <a:rPr lang="en-US" smtClean="0"/>
              <a:t>9/26/24</a:t>
            </a:fld>
            <a:endParaRPr lang="en-US"/>
          </a:p>
        </p:txBody>
      </p:sp>
      <p:sp>
        <p:nvSpPr>
          <p:cNvPr id="3" name="Footer Placeholder 2">
            <a:extLst>
              <a:ext uri="{FF2B5EF4-FFF2-40B4-BE49-F238E27FC236}">
                <a16:creationId xmlns:a16="http://schemas.microsoft.com/office/drawing/2014/main" id="{E14F9870-0859-E34F-9C6E-0F3D6EA7D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29C875-8C6B-1B4B-AB6A-A4C6DE323A7D}"/>
              </a:ext>
            </a:extLst>
          </p:cNvPr>
          <p:cNvSpPr>
            <a:spLocks noGrp="1"/>
          </p:cNvSpPr>
          <p:nvPr>
            <p:ph type="sldNum" sz="quarter" idx="12"/>
          </p:nvPr>
        </p:nvSpPr>
        <p:spPr/>
        <p:txBody>
          <a:bodyPr/>
          <a:lstStyle/>
          <a:p>
            <a:fld id="{9559D93A-4287-4E4A-87EE-044745BA15EF}" type="slidenum">
              <a:rPr lang="en-US" smtClean="0"/>
              <a:t>‹#›</a:t>
            </a:fld>
            <a:endParaRPr lang="en-US"/>
          </a:p>
        </p:txBody>
      </p:sp>
    </p:spTree>
    <p:extLst>
      <p:ext uri="{BB962C8B-B14F-4D97-AF65-F5344CB8AC3E}">
        <p14:creationId xmlns:p14="http://schemas.microsoft.com/office/powerpoint/2010/main" val="5583787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F9742-85C1-B04D-BF3E-6C19680A56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5E85F6-1463-C34F-9D47-58E3E0E1AA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466B90-3961-E442-B09C-99F7BEFBA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CA751C-728B-D84E-B829-A7F200F3C951}"/>
              </a:ext>
            </a:extLst>
          </p:cNvPr>
          <p:cNvSpPr>
            <a:spLocks noGrp="1"/>
          </p:cNvSpPr>
          <p:nvPr>
            <p:ph type="dt" sz="half" idx="10"/>
          </p:nvPr>
        </p:nvSpPr>
        <p:spPr/>
        <p:txBody>
          <a:bodyPr/>
          <a:lstStyle/>
          <a:p>
            <a:fld id="{FA75D574-404B-6A4F-A5D4-3D0B7BD8E4B5}" type="datetimeFigureOut">
              <a:rPr lang="en-US" smtClean="0"/>
              <a:t>9/26/24</a:t>
            </a:fld>
            <a:endParaRPr lang="en-US"/>
          </a:p>
        </p:txBody>
      </p:sp>
      <p:sp>
        <p:nvSpPr>
          <p:cNvPr id="6" name="Footer Placeholder 5">
            <a:extLst>
              <a:ext uri="{FF2B5EF4-FFF2-40B4-BE49-F238E27FC236}">
                <a16:creationId xmlns:a16="http://schemas.microsoft.com/office/drawing/2014/main" id="{FDE00DD2-A19B-8A46-A992-7B90BDC6BD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4AAEAD-03A3-DD42-AA5C-9D105D21AD2A}"/>
              </a:ext>
            </a:extLst>
          </p:cNvPr>
          <p:cNvSpPr>
            <a:spLocks noGrp="1"/>
          </p:cNvSpPr>
          <p:nvPr>
            <p:ph type="sldNum" sz="quarter" idx="12"/>
          </p:nvPr>
        </p:nvSpPr>
        <p:spPr/>
        <p:txBody>
          <a:bodyPr/>
          <a:lstStyle/>
          <a:p>
            <a:fld id="{9559D93A-4287-4E4A-87EE-044745BA15EF}" type="slidenum">
              <a:rPr lang="en-US" smtClean="0"/>
              <a:t>‹#›</a:t>
            </a:fld>
            <a:endParaRPr lang="en-US"/>
          </a:p>
        </p:txBody>
      </p:sp>
    </p:spTree>
    <p:extLst>
      <p:ext uri="{BB962C8B-B14F-4D97-AF65-F5344CB8AC3E}">
        <p14:creationId xmlns:p14="http://schemas.microsoft.com/office/powerpoint/2010/main" val="5656661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AD982-4DB1-B341-A9DA-09170CB307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CAB986-BC89-644D-A29C-094EBF03E3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DEADEE-0A31-0748-983E-A55A827B3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935B4B-0CDC-6D46-9E66-3B1394149CE7}"/>
              </a:ext>
            </a:extLst>
          </p:cNvPr>
          <p:cNvSpPr>
            <a:spLocks noGrp="1"/>
          </p:cNvSpPr>
          <p:nvPr>
            <p:ph type="dt" sz="half" idx="10"/>
          </p:nvPr>
        </p:nvSpPr>
        <p:spPr/>
        <p:txBody>
          <a:bodyPr/>
          <a:lstStyle/>
          <a:p>
            <a:fld id="{FA75D574-404B-6A4F-A5D4-3D0B7BD8E4B5}" type="datetimeFigureOut">
              <a:rPr lang="en-US" smtClean="0"/>
              <a:t>9/26/24</a:t>
            </a:fld>
            <a:endParaRPr lang="en-US"/>
          </a:p>
        </p:txBody>
      </p:sp>
      <p:sp>
        <p:nvSpPr>
          <p:cNvPr id="6" name="Footer Placeholder 5">
            <a:extLst>
              <a:ext uri="{FF2B5EF4-FFF2-40B4-BE49-F238E27FC236}">
                <a16:creationId xmlns:a16="http://schemas.microsoft.com/office/drawing/2014/main" id="{738FAA5A-0AB2-264B-B01B-451277CEC6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56F457-2F65-1B43-864D-6A24DBD6FE8A}"/>
              </a:ext>
            </a:extLst>
          </p:cNvPr>
          <p:cNvSpPr>
            <a:spLocks noGrp="1"/>
          </p:cNvSpPr>
          <p:nvPr>
            <p:ph type="sldNum" sz="quarter" idx="12"/>
          </p:nvPr>
        </p:nvSpPr>
        <p:spPr/>
        <p:txBody>
          <a:bodyPr/>
          <a:lstStyle/>
          <a:p>
            <a:fld id="{9559D93A-4287-4E4A-87EE-044745BA15EF}" type="slidenum">
              <a:rPr lang="en-US" smtClean="0"/>
              <a:t>‹#›</a:t>
            </a:fld>
            <a:endParaRPr lang="en-US"/>
          </a:p>
        </p:txBody>
      </p:sp>
    </p:spTree>
    <p:extLst>
      <p:ext uri="{BB962C8B-B14F-4D97-AF65-F5344CB8AC3E}">
        <p14:creationId xmlns:p14="http://schemas.microsoft.com/office/powerpoint/2010/main" val="3030447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F86BE-0123-5C4F-B63B-E6CC703634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F2D695-3E5D-EE43-A7FF-50537B492E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1F2F7-A7D7-B245-A635-D9A84EE877B5}"/>
              </a:ext>
            </a:extLst>
          </p:cNvPr>
          <p:cNvSpPr>
            <a:spLocks noGrp="1"/>
          </p:cNvSpPr>
          <p:nvPr>
            <p:ph type="dt" sz="half" idx="10"/>
          </p:nvPr>
        </p:nvSpPr>
        <p:spPr/>
        <p:txBody>
          <a:bodyPr/>
          <a:lstStyle/>
          <a:p>
            <a:fld id="{FA75D574-404B-6A4F-A5D4-3D0B7BD8E4B5}" type="datetimeFigureOut">
              <a:rPr lang="en-US" smtClean="0"/>
              <a:t>9/26/24</a:t>
            </a:fld>
            <a:endParaRPr lang="en-US"/>
          </a:p>
        </p:txBody>
      </p:sp>
      <p:sp>
        <p:nvSpPr>
          <p:cNvPr id="5" name="Footer Placeholder 4">
            <a:extLst>
              <a:ext uri="{FF2B5EF4-FFF2-40B4-BE49-F238E27FC236}">
                <a16:creationId xmlns:a16="http://schemas.microsoft.com/office/drawing/2014/main" id="{3D478426-AFDF-1A4E-B74B-6410BCF18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C2188D-1895-4C44-BFC8-A8C5FBEE681D}"/>
              </a:ext>
            </a:extLst>
          </p:cNvPr>
          <p:cNvSpPr>
            <a:spLocks noGrp="1"/>
          </p:cNvSpPr>
          <p:nvPr>
            <p:ph type="sldNum" sz="quarter" idx="12"/>
          </p:nvPr>
        </p:nvSpPr>
        <p:spPr/>
        <p:txBody>
          <a:bodyPr/>
          <a:lstStyle/>
          <a:p>
            <a:fld id="{9559D93A-4287-4E4A-87EE-044745BA15EF}" type="slidenum">
              <a:rPr lang="en-US" smtClean="0"/>
              <a:t>‹#›</a:t>
            </a:fld>
            <a:endParaRPr lang="en-US"/>
          </a:p>
        </p:txBody>
      </p:sp>
    </p:spTree>
    <p:extLst>
      <p:ext uri="{BB962C8B-B14F-4D97-AF65-F5344CB8AC3E}">
        <p14:creationId xmlns:p14="http://schemas.microsoft.com/office/powerpoint/2010/main" val="29640283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D76343-1FE4-F344-BE08-B218DE848F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59FC31-8A78-F54E-BEF0-5E7076FBE5F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3B35C8-DDDB-F64E-8BD6-3A6981C90BC7}"/>
              </a:ext>
            </a:extLst>
          </p:cNvPr>
          <p:cNvSpPr>
            <a:spLocks noGrp="1"/>
          </p:cNvSpPr>
          <p:nvPr>
            <p:ph type="dt" sz="half" idx="10"/>
          </p:nvPr>
        </p:nvSpPr>
        <p:spPr/>
        <p:txBody>
          <a:bodyPr/>
          <a:lstStyle/>
          <a:p>
            <a:fld id="{FA75D574-404B-6A4F-A5D4-3D0B7BD8E4B5}" type="datetimeFigureOut">
              <a:rPr lang="en-US" smtClean="0"/>
              <a:t>9/26/24</a:t>
            </a:fld>
            <a:endParaRPr lang="en-US"/>
          </a:p>
        </p:txBody>
      </p:sp>
      <p:sp>
        <p:nvSpPr>
          <p:cNvPr id="5" name="Footer Placeholder 4">
            <a:extLst>
              <a:ext uri="{FF2B5EF4-FFF2-40B4-BE49-F238E27FC236}">
                <a16:creationId xmlns:a16="http://schemas.microsoft.com/office/drawing/2014/main" id="{D95D7E92-D0F7-3C47-83C6-6F0B4D82C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A6135-2850-E340-A498-A85F09802FA4}"/>
              </a:ext>
            </a:extLst>
          </p:cNvPr>
          <p:cNvSpPr>
            <a:spLocks noGrp="1"/>
          </p:cNvSpPr>
          <p:nvPr>
            <p:ph type="sldNum" sz="quarter" idx="12"/>
          </p:nvPr>
        </p:nvSpPr>
        <p:spPr/>
        <p:txBody>
          <a:bodyPr/>
          <a:lstStyle/>
          <a:p>
            <a:fld id="{9559D93A-4287-4E4A-87EE-044745BA15EF}" type="slidenum">
              <a:rPr lang="en-US" smtClean="0"/>
              <a:t>‹#›</a:t>
            </a:fld>
            <a:endParaRPr lang="en-US"/>
          </a:p>
        </p:txBody>
      </p:sp>
    </p:spTree>
    <p:extLst>
      <p:ext uri="{BB962C8B-B14F-4D97-AF65-F5344CB8AC3E}">
        <p14:creationId xmlns:p14="http://schemas.microsoft.com/office/powerpoint/2010/main" val="13701820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C2F07-51FE-4E1B-AE8E-0A85413A02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5211270-2CBB-4372-9AA9-B146B7A8F4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BBDC51D-D86D-4BC6-A2AA-E409BEF79044}"/>
              </a:ext>
            </a:extLst>
          </p:cNvPr>
          <p:cNvSpPr>
            <a:spLocks noGrp="1"/>
          </p:cNvSpPr>
          <p:nvPr>
            <p:ph type="dt" sz="half" idx="10"/>
          </p:nvPr>
        </p:nvSpPr>
        <p:spPr/>
        <p:txBody>
          <a:bodyPr/>
          <a:lstStyle/>
          <a:p>
            <a:fld id="{68E3AF48-7670-46B4-B79B-99FB48231CB1}" type="datetimeFigureOut">
              <a:rPr lang="en-GB" smtClean="0"/>
              <a:t>26/09/2024</a:t>
            </a:fld>
            <a:endParaRPr lang="en-GB"/>
          </a:p>
        </p:txBody>
      </p:sp>
      <p:sp>
        <p:nvSpPr>
          <p:cNvPr id="5" name="Footer Placeholder 4">
            <a:extLst>
              <a:ext uri="{FF2B5EF4-FFF2-40B4-BE49-F238E27FC236}">
                <a16:creationId xmlns:a16="http://schemas.microsoft.com/office/drawing/2014/main" id="{2D27BA42-3784-4642-B635-D69E269187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B8AA26-16B8-44B7-A426-0167E793DB4E}"/>
              </a:ext>
            </a:extLst>
          </p:cNvPr>
          <p:cNvSpPr>
            <a:spLocks noGrp="1"/>
          </p:cNvSpPr>
          <p:nvPr>
            <p:ph type="sldNum" sz="quarter" idx="12"/>
          </p:nvPr>
        </p:nvSpPr>
        <p:spPr/>
        <p:txBody>
          <a:bodyPr/>
          <a:lstStyle/>
          <a:p>
            <a:fld id="{965C131A-0893-4C1B-A76C-CBC846C67D0F}" type="slidenum">
              <a:rPr lang="en-GB" smtClean="0"/>
              <a:t>‹#›</a:t>
            </a:fld>
            <a:endParaRPr lang="en-GB"/>
          </a:p>
        </p:txBody>
      </p:sp>
    </p:spTree>
    <p:extLst>
      <p:ext uri="{BB962C8B-B14F-4D97-AF65-F5344CB8AC3E}">
        <p14:creationId xmlns:p14="http://schemas.microsoft.com/office/powerpoint/2010/main" val="8088441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08D4C-A820-4E03-BD68-514B270628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D017E9-1215-4B74-9A77-7C7C14E54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05635C-1795-451E-B3D4-F5B2862E2CD6}"/>
              </a:ext>
            </a:extLst>
          </p:cNvPr>
          <p:cNvSpPr>
            <a:spLocks noGrp="1"/>
          </p:cNvSpPr>
          <p:nvPr>
            <p:ph type="dt" sz="half" idx="10"/>
          </p:nvPr>
        </p:nvSpPr>
        <p:spPr/>
        <p:txBody>
          <a:bodyPr/>
          <a:lstStyle/>
          <a:p>
            <a:fld id="{68E3AF48-7670-46B4-B79B-99FB48231CB1}" type="datetimeFigureOut">
              <a:rPr lang="en-GB" smtClean="0"/>
              <a:t>26/09/2024</a:t>
            </a:fld>
            <a:endParaRPr lang="en-GB"/>
          </a:p>
        </p:txBody>
      </p:sp>
      <p:sp>
        <p:nvSpPr>
          <p:cNvPr id="5" name="Footer Placeholder 4">
            <a:extLst>
              <a:ext uri="{FF2B5EF4-FFF2-40B4-BE49-F238E27FC236}">
                <a16:creationId xmlns:a16="http://schemas.microsoft.com/office/drawing/2014/main" id="{F8A71B58-A3FF-4BDE-9D99-3A921D0540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DB6F66-61FF-4BE7-87DA-02CB7563590E}"/>
              </a:ext>
            </a:extLst>
          </p:cNvPr>
          <p:cNvSpPr>
            <a:spLocks noGrp="1"/>
          </p:cNvSpPr>
          <p:nvPr>
            <p:ph type="sldNum" sz="quarter" idx="12"/>
          </p:nvPr>
        </p:nvSpPr>
        <p:spPr/>
        <p:txBody>
          <a:bodyPr/>
          <a:lstStyle/>
          <a:p>
            <a:fld id="{965C131A-0893-4C1B-A76C-CBC846C67D0F}" type="slidenum">
              <a:rPr lang="en-GB" smtClean="0"/>
              <a:t>‹#›</a:t>
            </a:fld>
            <a:endParaRPr lang="en-GB"/>
          </a:p>
        </p:txBody>
      </p:sp>
    </p:spTree>
    <p:extLst>
      <p:ext uri="{BB962C8B-B14F-4D97-AF65-F5344CB8AC3E}">
        <p14:creationId xmlns:p14="http://schemas.microsoft.com/office/powerpoint/2010/main" val="23487526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C2803-9CEF-4D88-84D1-9F931D7F12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1814BBC-A779-481C-ABE6-18C4C8BECB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0DF2D4-BD75-4D1A-80F5-3D3101FBAE32}"/>
              </a:ext>
            </a:extLst>
          </p:cNvPr>
          <p:cNvSpPr>
            <a:spLocks noGrp="1"/>
          </p:cNvSpPr>
          <p:nvPr>
            <p:ph type="dt" sz="half" idx="10"/>
          </p:nvPr>
        </p:nvSpPr>
        <p:spPr/>
        <p:txBody>
          <a:bodyPr/>
          <a:lstStyle/>
          <a:p>
            <a:fld id="{68E3AF48-7670-46B4-B79B-99FB48231CB1}" type="datetimeFigureOut">
              <a:rPr lang="en-GB" smtClean="0"/>
              <a:t>26/09/2024</a:t>
            </a:fld>
            <a:endParaRPr lang="en-GB"/>
          </a:p>
        </p:txBody>
      </p:sp>
      <p:sp>
        <p:nvSpPr>
          <p:cNvPr id="5" name="Footer Placeholder 4">
            <a:extLst>
              <a:ext uri="{FF2B5EF4-FFF2-40B4-BE49-F238E27FC236}">
                <a16:creationId xmlns:a16="http://schemas.microsoft.com/office/drawing/2014/main" id="{281F7A85-8226-4D30-96B5-FFFF4463D3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767135-D97F-4321-BCAD-ABA664BC861D}"/>
              </a:ext>
            </a:extLst>
          </p:cNvPr>
          <p:cNvSpPr>
            <a:spLocks noGrp="1"/>
          </p:cNvSpPr>
          <p:nvPr>
            <p:ph type="sldNum" sz="quarter" idx="12"/>
          </p:nvPr>
        </p:nvSpPr>
        <p:spPr/>
        <p:txBody>
          <a:bodyPr/>
          <a:lstStyle/>
          <a:p>
            <a:fld id="{965C131A-0893-4C1B-A76C-CBC846C67D0F}" type="slidenum">
              <a:rPr lang="en-GB" smtClean="0"/>
              <a:t>‹#›</a:t>
            </a:fld>
            <a:endParaRPr lang="en-GB"/>
          </a:p>
        </p:txBody>
      </p:sp>
    </p:spTree>
    <p:extLst>
      <p:ext uri="{BB962C8B-B14F-4D97-AF65-F5344CB8AC3E}">
        <p14:creationId xmlns:p14="http://schemas.microsoft.com/office/powerpoint/2010/main" val="9257410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64CFE-77B4-42FC-A7C8-F5B3C5C971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16E0AE2-41FE-43F6-98DA-51A393BFB6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3557B7E-CCB4-4681-BFA4-DD6E22DAA7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E43F6F-FA42-4917-B359-663B4A93269A}"/>
              </a:ext>
            </a:extLst>
          </p:cNvPr>
          <p:cNvSpPr>
            <a:spLocks noGrp="1"/>
          </p:cNvSpPr>
          <p:nvPr>
            <p:ph type="dt" sz="half" idx="10"/>
          </p:nvPr>
        </p:nvSpPr>
        <p:spPr/>
        <p:txBody>
          <a:bodyPr/>
          <a:lstStyle/>
          <a:p>
            <a:fld id="{68E3AF48-7670-46B4-B79B-99FB48231CB1}" type="datetimeFigureOut">
              <a:rPr lang="en-GB" smtClean="0"/>
              <a:t>26/09/2024</a:t>
            </a:fld>
            <a:endParaRPr lang="en-GB"/>
          </a:p>
        </p:txBody>
      </p:sp>
      <p:sp>
        <p:nvSpPr>
          <p:cNvPr id="6" name="Footer Placeholder 5">
            <a:extLst>
              <a:ext uri="{FF2B5EF4-FFF2-40B4-BE49-F238E27FC236}">
                <a16:creationId xmlns:a16="http://schemas.microsoft.com/office/drawing/2014/main" id="{1207A3E7-0049-4540-9AE7-C47CA1044A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96CFEE-56F1-42DB-86C2-94D9301451DD}"/>
              </a:ext>
            </a:extLst>
          </p:cNvPr>
          <p:cNvSpPr>
            <a:spLocks noGrp="1"/>
          </p:cNvSpPr>
          <p:nvPr>
            <p:ph type="sldNum" sz="quarter" idx="12"/>
          </p:nvPr>
        </p:nvSpPr>
        <p:spPr/>
        <p:txBody>
          <a:bodyPr/>
          <a:lstStyle/>
          <a:p>
            <a:fld id="{965C131A-0893-4C1B-A76C-CBC846C67D0F}" type="slidenum">
              <a:rPr lang="en-GB" smtClean="0"/>
              <a:t>‹#›</a:t>
            </a:fld>
            <a:endParaRPr lang="en-GB"/>
          </a:p>
        </p:txBody>
      </p:sp>
    </p:spTree>
    <p:extLst>
      <p:ext uri="{BB962C8B-B14F-4D97-AF65-F5344CB8AC3E}">
        <p14:creationId xmlns:p14="http://schemas.microsoft.com/office/powerpoint/2010/main" val="4288082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D3984-8EB2-4D84-BEBA-A1D70297F63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3BD764-6EF8-40E3-A5A6-4479D81208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F207BF-8B75-43BF-A10A-2B3ECD47CD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948F3E2-05CC-43EF-B52E-4FE81383C6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73A72F-B6EA-4512-B435-119C6EDB79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88613D7-3771-430C-A1CD-FDB542E57869}"/>
              </a:ext>
            </a:extLst>
          </p:cNvPr>
          <p:cNvSpPr>
            <a:spLocks noGrp="1"/>
          </p:cNvSpPr>
          <p:nvPr>
            <p:ph type="dt" sz="half" idx="10"/>
          </p:nvPr>
        </p:nvSpPr>
        <p:spPr/>
        <p:txBody>
          <a:bodyPr/>
          <a:lstStyle/>
          <a:p>
            <a:fld id="{68E3AF48-7670-46B4-B79B-99FB48231CB1}" type="datetimeFigureOut">
              <a:rPr lang="en-GB" smtClean="0"/>
              <a:t>26/09/2024</a:t>
            </a:fld>
            <a:endParaRPr lang="en-GB"/>
          </a:p>
        </p:txBody>
      </p:sp>
      <p:sp>
        <p:nvSpPr>
          <p:cNvPr id="8" name="Footer Placeholder 7">
            <a:extLst>
              <a:ext uri="{FF2B5EF4-FFF2-40B4-BE49-F238E27FC236}">
                <a16:creationId xmlns:a16="http://schemas.microsoft.com/office/drawing/2014/main" id="{CFECEEFB-6C3D-4D2D-BE1C-BF098934511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411C9D6-E22A-4EA0-8632-25CB627F3DF8}"/>
              </a:ext>
            </a:extLst>
          </p:cNvPr>
          <p:cNvSpPr>
            <a:spLocks noGrp="1"/>
          </p:cNvSpPr>
          <p:nvPr>
            <p:ph type="sldNum" sz="quarter" idx="12"/>
          </p:nvPr>
        </p:nvSpPr>
        <p:spPr/>
        <p:txBody>
          <a:bodyPr/>
          <a:lstStyle/>
          <a:p>
            <a:fld id="{965C131A-0893-4C1B-A76C-CBC846C67D0F}" type="slidenum">
              <a:rPr lang="en-GB" smtClean="0"/>
              <a:t>‹#›</a:t>
            </a:fld>
            <a:endParaRPr lang="en-GB"/>
          </a:p>
        </p:txBody>
      </p:sp>
    </p:spTree>
    <p:extLst>
      <p:ext uri="{BB962C8B-B14F-4D97-AF65-F5344CB8AC3E}">
        <p14:creationId xmlns:p14="http://schemas.microsoft.com/office/powerpoint/2010/main" val="501381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r>
              <a:rPr lang="en-US"/>
              <a:t>AGM 2011, Plymouth</a:t>
            </a:r>
            <a:endParaRPr lang="en-GB"/>
          </a:p>
        </p:txBody>
      </p:sp>
      <p:sp>
        <p:nvSpPr>
          <p:cNvPr id="8" name="Footer Placeholder 7"/>
          <p:cNvSpPr>
            <a:spLocks noGrp="1"/>
          </p:cNvSpPr>
          <p:nvPr>
            <p:ph type="ftr" sz="quarter" idx="11"/>
          </p:nvPr>
        </p:nvSpPr>
        <p:spPr/>
        <p:txBody>
          <a:bodyPr/>
          <a:lstStyle/>
          <a:p>
            <a:pPr>
              <a:defRPr/>
            </a:pPr>
            <a:r>
              <a:rPr lang="en-GB"/>
              <a:t>Secretary’s Report</a:t>
            </a:r>
          </a:p>
          <a:p>
            <a:pPr>
              <a:defRPr/>
            </a:pPr>
            <a:r>
              <a:rPr lang="en-GB"/>
              <a:t>Challenger Society for Marine Science</a:t>
            </a:r>
          </a:p>
        </p:txBody>
      </p:sp>
      <p:sp>
        <p:nvSpPr>
          <p:cNvPr id="9" name="Slide Number Placeholder 8"/>
          <p:cNvSpPr>
            <a:spLocks noGrp="1"/>
          </p:cNvSpPr>
          <p:nvPr>
            <p:ph type="sldNum" sz="quarter" idx="12"/>
          </p:nvPr>
        </p:nvSpPr>
        <p:spPr/>
        <p:txBody>
          <a:bodyPr/>
          <a:lstStyle/>
          <a:p>
            <a:pPr>
              <a:defRPr/>
            </a:pPr>
            <a:fld id="{9E311994-ECDA-48FF-A113-3EAE153EA5C8}" type="slidenum">
              <a:rPr lang="en-GB" smtClean="0"/>
              <a:pPr>
                <a:defRPr/>
              </a:pPr>
              <a:t>‹#›</a:t>
            </a:fld>
            <a:endParaRPr lang="en-GB"/>
          </a:p>
        </p:txBody>
      </p:sp>
    </p:spTree>
    <p:extLst>
      <p:ext uri="{BB962C8B-B14F-4D97-AF65-F5344CB8AC3E}">
        <p14:creationId xmlns:p14="http://schemas.microsoft.com/office/powerpoint/2010/main" val="3285828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255FE-8F1A-4928-9A90-D8CA5B46BB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1E78E39-8536-4552-83CF-E250CA051222}"/>
              </a:ext>
            </a:extLst>
          </p:cNvPr>
          <p:cNvSpPr>
            <a:spLocks noGrp="1"/>
          </p:cNvSpPr>
          <p:nvPr>
            <p:ph type="dt" sz="half" idx="10"/>
          </p:nvPr>
        </p:nvSpPr>
        <p:spPr/>
        <p:txBody>
          <a:bodyPr/>
          <a:lstStyle/>
          <a:p>
            <a:fld id="{68E3AF48-7670-46B4-B79B-99FB48231CB1}" type="datetimeFigureOut">
              <a:rPr lang="en-GB" smtClean="0"/>
              <a:t>26/09/2024</a:t>
            </a:fld>
            <a:endParaRPr lang="en-GB"/>
          </a:p>
        </p:txBody>
      </p:sp>
      <p:sp>
        <p:nvSpPr>
          <p:cNvPr id="4" name="Footer Placeholder 3">
            <a:extLst>
              <a:ext uri="{FF2B5EF4-FFF2-40B4-BE49-F238E27FC236}">
                <a16:creationId xmlns:a16="http://schemas.microsoft.com/office/drawing/2014/main" id="{48F5A25F-FE30-452A-BA2A-F9945EC6C80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F4CE6DD-1A42-4E3C-9559-AAB3ED44E1AC}"/>
              </a:ext>
            </a:extLst>
          </p:cNvPr>
          <p:cNvSpPr>
            <a:spLocks noGrp="1"/>
          </p:cNvSpPr>
          <p:nvPr>
            <p:ph type="sldNum" sz="quarter" idx="12"/>
          </p:nvPr>
        </p:nvSpPr>
        <p:spPr/>
        <p:txBody>
          <a:bodyPr/>
          <a:lstStyle/>
          <a:p>
            <a:fld id="{965C131A-0893-4C1B-A76C-CBC846C67D0F}" type="slidenum">
              <a:rPr lang="en-GB" smtClean="0"/>
              <a:t>‹#›</a:t>
            </a:fld>
            <a:endParaRPr lang="en-GB"/>
          </a:p>
        </p:txBody>
      </p:sp>
    </p:spTree>
    <p:extLst>
      <p:ext uri="{BB962C8B-B14F-4D97-AF65-F5344CB8AC3E}">
        <p14:creationId xmlns:p14="http://schemas.microsoft.com/office/powerpoint/2010/main" val="38731880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7CD463-095D-4833-A076-828C32DE6E9C}"/>
              </a:ext>
            </a:extLst>
          </p:cNvPr>
          <p:cNvSpPr>
            <a:spLocks noGrp="1"/>
          </p:cNvSpPr>
          <p:nvPr>
            <p:ph type="dt" sz="half" idx="10"/>
          </p:nvPr>
        </p:nvSpPr>
        <p:spPr/>
        <p:txBody>
          <a:bodyPr/>
          <a:lstStyle/>
          <a:p>
            <a:fld id="{68E3AF48-7670-46B4-B79B-99FB48231CB1}" type="datetimeFigureOut">
              <a:rPr lang="en-GB" smtClean="0"/>
              <a:t>26/09/2024</a:t>
            </a:fld>
            <a:endParaRPr lang="en-GB"/>
          </a:p>
        </p:txBody>
      </p:sp>
      <p:sp>
        <p:nvSpPr>
          <p:cNvPr id="3" name="Footer Placeholder 2">
            <a:extLst>
              <a:ext uri="{FF2B5EF4-FFF2-40B4-BE49-F238E27FC236}">
                <a16:creationId xmlns:a16="http://schemas.microsoft.com/office/drawing/2014/main" id="{0ED7EB21-F97A-46EF-A7F9-E4B67D71699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CC3506-D3DA-4550-AB00-9FCD33D551CF}"/>
              </a:ext>
            </a:extLst>
          </p:cNvPr>
          <p:cNvSpPr>
            <a:spLocks noGrp="1"/>
          </p:cNvSpPr>
          <p:nvPr>
            <p:ph type="sldNum" sz="quarter" idx="12"/>
          </p:nvPr>
        </p:nvSpPr>
        <p:spPr/>
        <p:txBody>
          <a:bodyPr/>
          <a:lstStyle/>
          <a:p>
            <a:fld id="{965C131A-0893-4C1B-A76C-CBC846C67D0F}" type="slidenum">
              <a:rPr lang="en-GB" smtClean="0"/>
              <a:t>‹#›</a:t>
            </a:fld>
            <a:endParaRPr lang="en-GB"/>
          </a:p>
        </p:txBody>
      </p:sp>
    </p:spTree>
    <p:extLst>
      <p:ext uri="{BB962C8B-B14F-4D97-AF65-F5344CB8AC3E}">
        <p14:creationId xmlns:p14="http://schemas.microsoft.com/office/powerpoint/2010/main" val="31146430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69DD0-BE52-4A07-99D7-03F182C3A7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C858183-4535-4FCA-B3D7-3118C3E8FF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3C8F7F9-E12D-41DF-B365-CFC1D26BF2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5FE76-FF07-4809-8677-CA05472050C4}"/>
              </a:ext>
            </a:extLst>
          </p:cNvPr>
          <p:cNvSpPr>
            <a:spLocks noGrp="1"/>
          </p:cNvSpPr>
          <p:nvPr>
            <p:ph type="dt" sz="half" idx="10"/>
          </p:nvPr>
        </p:nvSpPr>
        <p:spPr/>
        <p:txBody>
          <a:bodyPr/>
          <a:lstStyle/>
          <a:p>
            <a:fld id="{68E3AF48-7670-46B4-B79B-99FB48231CB1}" type="datetimeFigureOut">
              <a:rPr lang="en-GB" smtClean="0"/>
              <a:t>26/09/2024</a:t>
            </a:fld>
            <a:endParaRPr lang="en-GB"/>
          </a:p>
        </p:txBody>
      </p:sp>
      <p:sp>
        <p:nvSpPr>
          <p:cNvPr id="6" name="Footer Placeholder 5">
            <a:extLst>
              <a:ext uri="{FF2B5EF4-FFF2-40B4-BE49-F238E27FC236}">
                <a16:creationId xmlns:a16="http://schemas.microsoft.com/office/drawing/2014/main" id="{BA76BB3A-858D-4B0B-B33D-DF17CFB447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948EDF-323A-4B04-ABDE-E9C8A468373F}"/>
              </a:ext>
            </a:extLst>
          </p:cNvPr>
          <p:cNvSpPr>
            <a:spLocks noGrp="1"/>
          </p:cNvSpPr>
          <p:nvPr>
            <p:ph type="sldNum" sz="quarter" idx="12"/>
          </p:nvPr>
        </p:nvSpPr>
        <p:spPr/>
        <p:txBody>
          <a:bodyPr/>
          <a:lstStyle/>
          <a:p>
            <a:fld id="{965C131A-0893-4C1B-A76C-CBC846C67D0F}" type="slidenum">
              <a:rPr lang="en-GB" smtClean="0"/>
              <a:t>‹#›</a:t>
            </a:fld>
            <a:endParaRPr lang="en-GB"/>
          </a:p>
        </p:txBody>
      </p:sp>
    </p:spTree>
    <p:extLst>
      <p:ext uri="{BB962C8B-B14F-4D97-AF65-F5344CB8AC3E}">
        <p14:creationId xmlns:p14="http://schemas.microsoft.com/office/powerpoint/2010/main" val="39813315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4BB68-8602-492F-AA4C-D3B3AFCC3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423E336-A363-412B-8BE1-EC8CC96D7C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0029806-3D95-4D24-93AE-FACC082F8C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6086EF-F792-4E6A-BAD5-6A132D6DBCA1}"/>
              </a:ext>
            </a:extLst>
          </p:cNvPr>
          <p:cNvSpPr>
            <a:spLocks noGrp="1"/>
          </p:cNvSpPr>
          <p:nvPr>
            <p:ph type="dt" sz="half" idx="10"/>
          </p:nvPr>
        </p:nvSpPr>
        <p:spPr/>
        <p:txBody>
          <a:bodyPr/>
          <a:lstStyle/>
          <a:p>
            <a:fld id="{68E3AF48-7670-46B4-B79B-99FB48231CB1}" type="datetimeFigureOut">
              <a:rPr lang="en-GB" smtClean="0"/>
              <a:t>26/09/2024</a:t>
            </a:fld>
            <a:endParaRPr lang="en-GB"/>
          </a:p>
        </p:txBody>
      </p:sp>
      <p:sp>
        <p:nvSpPr>
          <p:cNvPr id="6" name="Footer Placeholder 5">
            <a:extLst>
              <a:ext uri="{FF2B5EF4-FFF2-40B4-BE49-F238E27FC236}">
                <a16:creationId xmlns:a16="http://schemas.microsoft.com/office/drawing/2014/main" id="{EA1EB74D-73B5-4F8D-90D4-055C448190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C1C434-E64F-4E2A-A6B0-761BB07D3ABD}"/>
              </a:ext>
            </a:extLst>
          </p:cNvPr>
          <p:cNvSpPr>
            <a:spLocks noGrp="1"/>
          </p:cNvSpPr>
          <p:nvPr>
            <p:ph type="sldNum" sz="quarter" idx="12"/>
          </p:nvPr>
        </p:nvSpPr>
        <p:spPr/>
        <p:txBody>
          <a:bodyPr/>
          <a:lstStyle/>
          <a:p>
            <a:fld id="{965C131A-0893-4C1B-A76C-CBC846C67D0F}" type="slidenum">
              <a:rPr lang="en-GB" smtClean="0"/>
              <a:t>‹#›</a:t>
            </a:fld>
            <a:endParaRPr lang="en-GB"/>
          </a:p>
        </p:txBody>
      </p:sp>
    </p:spTree>
    <p:extLst>
      <p:ext uri="{BB962C8B-B14F-4D97-AF65-F5344CB8AC3E}">
        <p14:creationId xmlns:p14="http://schemas.microsoft.com/office/powerpoint/2010/main" val="22516436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DA135-D4FC-4B23-9FC4-EDCF76D94E5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EC682BA-0041-41CE-8190-3B6DEAA3DF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7B94E0-4007-4199-9B2E-38B0A3BE8457}"/>
              </a:ext>
            </a:extLst>
          </p:cNvPr>
          <p:cNvSpPr>
            <a:spLocks noGrp="1"/>
          </p:cNvSpPr>
          <p:nvPr>
            <p:ph type="dt" sz="half" idx="10"/>
          </p:nvPr>
        </p:nvSpPr>
        <p:spPr/>
        <p:txBody>
          <a:bodyPr/>
          <a:lstStyle/>
          <a:p>
            <a:fld id="{68E3AF48-7670-46B4-B79B-99FB48231CB1}" type="datetimeFigureOut">
              <a:rPr lang="en-GB" smtClean="0"/>
              <a:t>26/09/2024</a:t>
            </a:fld>
            <a:endParaRPr lang="en-GB"/>
          </a:p>
        </p:txBody>
      </p:sp>
      <p:sp>
        <p:nvSpPr>
          <p:cNvPr id="5" name="Footer Placeholder 4">
            <a:extLst>
              <a:ext uri="{FF2B5EF4-FFF2-40B4-BE49-F238E27FC236}">
                <a16:creationId xmlns:a16="http://schemas.microsoft.com/office/drawing/2014/main" id="{D02CB424-E038-4769-A20E-D891FDF573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F25F66-06A2-4F3F-A3B6-CF8C345FBC1C}"/>
              </a:ext>
            </a:extLst>
          </p:cNvPr>
          <p:cNvSpPr>
            <a:spLocks noGrp="1"/>
          </p:cNvSpPr>
          <p:nvPr>
            <p:ph type="sldNum" sz="quarter" idx="12"/>
          </p:nvPr>
        </p:nvSpPr>
        <p:spPr/>
        <p:txBody>
          <a:bodyPr/>
          <a:lstStyle/>
          <a:p>
            <a:fld id="{965C131A-0893-4C1B-A76C-CBC846C67D0F}" type="slidenum">
              <a:rPr lang="en-GB" smtClean="0"/>
              <a:t>‹#›</a:t>
            </a:fld>
            <a:endParaRPr lang="en-GB"/>
          </a:p>
        </p:txBody>
      </p:sp>
    </p:spTree>
    <p:extLst>
      <p:ext uri="{BB962C8B-B14F-4D97-AF65-F5344CB8AC3E}">
        <p14:creationId xmlns:p14="http://schemas.microsoft.com/office/powerpoint/2010/main" val="5142064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6F1862-7A94-4DD2-957E-18B55533B6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FDDC6B-1C7B-4B78-9963-EEA3CF4793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2AD676-71E8-46D1-861A-C160063CCD49}"/>
              </a:ext>
            </a:extLst>
          </p:cNvPr>
          <p:cNvSpPr>
            <a:spLocks noGrp="1"/>
          </p:cNvSpPr>
          <p:nvPr>
            <p:ph type="dt" sz="half" idx="10"/>
          </p:nvPr>
        </p:nvSpPr>
        <p:spPr/>
        <p:txBody>
          <a:bodyPr/>
          <a:lstStyle/>
          <a:p>
            <a:fld id="{68E3AF48-7670-46B4-B79B-99FB48231CB1}" type="datetimeFigureOut">
              <a:rPr lang="en-GB" smtClean="0"/>
              <a:t>26/09/2024</a:t>
            </a:fld>
            <a:endParaRPr lang="en-GB"/>
          </a:p>
        </p:txBody>
      </p:sp>
      <p:sp>
        <p:nvSpPr>
          <p:cNvPr id="5" name="Footer Placeholder 4">
            <a:extLst>
              <a:ext uri="{FF2B5EF4-FFF2-40B4-BE49-F238E27FC236}">
                <a16:creationId xmlns:a16="http://schemas.microsoft.com/office/drawing/2014/main" id="{89BD9198-E7F3-45A3-A400-1AC6A988E7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423AD3-016F-4D9C-8D7E-B57012313E44}"/>
              </a:ext>
            </a:extLst>
          </p:cNvPr>
          <p:cNvSpPr>
            <a:spLocks noGrp="1"/>
          </p:cNvSpPr>
          <p:nvPr>
            <p:ph type="sldNum" sz="quarter" idx="12"/>
          </p:nvPr>
        </p:nvSpPr>
        <p:spPr/>
        <p:txBody>
          <a:bodyPr/>
          <a:lstStyle/>
          <a:p>
            <a:fld id="{965C131A-0893-4C1B-A76C-CBC846C67D0F}" type="slidenum">
              <a:rPr lang="en-GB" smtClean="0"/>
              <a:t>‹#›</a:t>
            </a:fld>
            <a:endParaRPr lang="en-GB"/>
          </a:p>
        </p:txBody>
      </p:sp>
    </p:spTree>
    <p:extLst>
      <p:ext uri="{BB962C8B-B14F-4D97-AF65-F5344CB8AC3E}">
        <p14:creationId xmlns:p14="http://schemas.microsoft.com/office/powerpoint/2010/main" val="2551228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33547-BE2F-D4BB-7182-831CFC7605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81E30B2-21D1-EE0E-B858-D89E19E075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5FEB51B-5E5E-A32C-FBF5-26AD42EB539A}"/>
              </a:ext>
            </a:extLst>
          </p:cNvPr>
          <p:cNvSpPr>
            <a:spLocks noGrp="1"/>
          </p:cNvSpPr>
          <p:nvPr>
            <p:ph type="dt" sz="half" idx="10"/>
          </p:nvPr>
        </p:nvSpPr>
        <p:spPr/>
        <p:txBody>
          <a:bodyPr/>
          <a:lstStyle/>
          <a:p>
            <a:fld id="{984EE4CE-EF64-DB43-8C17-1C11BF2F8105}" type="datetimeFigureOut">
              <a:rPr lang="en-US" smtClean="0"/>
              <a:t>9/26/24</a:t>
            </a:fld>
            <a:endParaRPr lang="en-US"/>
          </a:p>
        </p:txBody>
      </p:sp>
      <p:sp>
        <p:nvSpPr>
          <p:cNvPr id="5" name="Footer Placeholder 4">
            <a:extLst>
              <a:ext uri="{FF2B5EF4-FFF2-40B4-BE49-F238E27FC236}">
                <a16:creationId xmlns:a16="http://schemas.microsoft.com/office/drawing/2014/main" id="{CD2162F3-AAE8-9ACD-C60B-ED1EDDED88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82CABF-32A0-03CF-151E-72A73AC054AC}"/>
              </a:ext>
            </a:extLst>
          </p:cNvPr>
          <p:cNvSpPr>
            <a:spLocks noGrp="1"/>
          </p:cNvSpPr>
          <p:nvPr>
            <p:ph type="sldNum" sz="quarter" idx="12"/>
          </p:nvPr>
        </p:nvSpPr>
        <p:spPr/>
        <p:txBody>
          <a:bodyPr/>
          <a:lstStyle/>
          <a:p>
            <a:fld id="{E93E0389-3E1C-134C-BCBB-AA19BB7856A6}" type="slidenum">
              <a:rPr lang="en-US" smtClean="0"/>
              <a:t>‹#›</a:t>
            </a:fld>
            <a:endParaRPr lang="en-US"/>
          </a:p>
        </p:txBody>
      </p:sp>
    </p:spTree>
    <p:extLst>
      <p:ext uri="{BB962C8B-B14F-4D97-AF65-F5344CB8AC3E}">
        <p14:creationId xmlns:p14="http://schemas.microsoft.com/office/powerpoint/2010/main" val="9406333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4EF32-9175-6C91-6C4D-4204E7AF42C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FC54F1D-C226-D1A1-BF7E-05840129970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196929-022C-B518-9090-76448392A5D2}"/>
              </a:ext>
            </a:extLst>
          </p:cNvPr>
          <p:cNvSpPr>
            <a:spLocks noGrp="1"/>
          </p:cNvSpPr>
          <p:nvPr>
            <p:ph type="dt" sz="half" idx="10"/>
          </p:nvPr>
        </p:nvSpPr>
        <p:spPr/>
        <p:txBody>
          <a:bodyPr/>
          <a:lstStyle/>
          <a:p>
            <a:fld id="{984EE4CE-EF64-DB43-8C17-1C11BF2F8105}" type="datetimeFigureOut">
              <a:rPr lang="en-US" smtClean="0"/>
              <a:t>9/26/24</a:t>
            </a:fld>
            <a:endParaRPr lang="en-US"/>
          </a:p>
        </p:txBody>
      </p:sp>
      <p:sp>
        <p:nvSpPr>
          <p:cNvPr id="5" name="Footer Placeholder 4">
            <a:extLst>
              <a:ext uri="{FF2B5EF4-FFF2-40B4-BE49-F238E27FC236}">
                <a16:creationId xmlns:a16="http://schemas.microsoft.com/office/drawing/2014/main" id="{0AE0CDDD-F88F-6200-8E92-FC6971FDAF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8148EA-9B69-1BE6-F3CC-5F1606351D29}"/>
              </a:ext>
            </a:extLst>
          </p:cNvPr>
          <p:cNvSpPr>
            <a:spLocks noGrp="1"/>
          </p:cNvSpPr>
          <p:nvPr>
            <p:ph type="sldNum" sz="quarter" idx="12"/>
          </p:nvPr>
        </p:nvSpPr>
        <p:spPr/>
        <p:txBody>
          <a:bodyPr/>
          <a:lstStyle/>
          <a:p>
            <a:fld id="{E93E0389-3E1C-134C-BCBB-AA19BB7856A6}" type="slidenum">
              <a:rPr lang="en-US" smtClean="0"/>
              <a:t>‹#›</a:t>
            </a:fld>
            <a:endParaRPr lang="en-US"/>
          </a:p>
        </p:txBody>
      </p:sp>
    </p:spTree>
    <p:extLst>
      <p:ext uri="{BB962C8B-B14F-4D97-AF65-F5344CB8AC3E}">
        <p14:creationId xmlns:p14="http://schemas.microsoft.com/office/powerpoint/2010/main" val="12139548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931E7-2717-DF8C-873F-3DE86777252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AAF1BF4-B7CC-7C0D-BE66-6A5DF9AD517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F6CB4B5-53D9-080F-EFC9-5DEFE8D49264}"/>
              </a:ext>
            </a:extLst>
          </p:cNvPr>
          <p:cNvSpPr>
            <a:spLocks noGrp="1"/>
          </p:cNvSpPr>
          <p:nvPr>
            <p:ph type="dt" sz="half" idx="10"/>
          </p:nvPr>
        </p:nvSpPr>
        <p:spPr/>
        <p:txBody>
          <a:bodyPr/>
          <a:lstStyle/>
          <a:p>
            <a:fld id="{984EE4CE-EF64-DB43-8C17-1C11BF2F8105}" type="datetimeFigureOut">
              <a:rPr lang="en-US" smtClean="0"/>
              <a:t>9/26/24</a:t>
            </a:fld>
            <a:endParaRPr lang="en-US"/>
          </a:p>
        </p:txBody>
      </p:sp>
      <p:sp>
        <p:nvSpPr>
          <p:cNvPr id="5" name="Footer Placeholder 4">
            <a:extLst>
              <a:ext uri="{FF2B5EF4-FFF2-40B4-BE49-F238E27FC236}">
                <a16:creationId xmlns:a16="http://schemas.microsoft.com/office/drawing/2014/main" id="{1768BEA8-6A90-A272-2C17-CBC6AC5AAD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FBF01-5A9A-C63B-33AC-59C2D1986883}"/>
              </a:ext>
            </a:extLst>
          </p:cNvPr>
          <p:cNvSpPr>
            <a:spLocks noGrp="1"/>
          </p:cNvSpPr>
          <p:nvPr>
            <p:ph type="sldNum" sz="quarter" idx="12"/>
          </p:nvPr>
        </p:nvSpPr>
        <p:spPr/>
        <p:txBody>
          <a:bodyPr/>
          <a:lstStyle/>
          <a:p>
            <a:fld id="{E93E0389-3E1C-134C-BCBB-AA19BB7856A6}" type="slidenum">
              <a:rPr lang="en-US" smtClean="0"/>
              <a:t>‹#›</a:t>
            </a:fld>
            <a:endParaRPr lang="en-US"/>
          </a:p>
        </p:txBody>
      </p:sp>
    </p:spTree>
    <p:extLst>
      <p:ext uri="{BB962C8B-B14F-4D97-AF65-F5344CB8AC3E}">
        <p14:creationId xmlns:p14="http://schemas.microsoft.com/office/powerpoint/2010/main" val="39789040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25C2-CB48-B36A-2C4D-1844126E77A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67F9A8A-2765-A401-F142-B997266CFAE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A8864D7-33CF-5386-4F9E-C5F38756DA2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B90DD35-04CE-5E65-AF47-089C8C955780}"/>
              </a:ext>
            </a:extLst>
          </p:cNvPr>
          <p:cNvSpPr>
            <a:spLocks noGrp="1"/>
          </p:cNvSpPr>
          <p:nvPr>
            <p:ph type="dt" sz="half" idx="10"/>
          </p:nvPr>
        </p:nvSpPr>
        <p:spPr/>
        <p:txBody>
          <a:bodyPr/>
          <a:lstStyle/>
          <a:p>
            <a:fld id="{984EE4CE-EF64-DB43-8C17-1C11BF2F8105}" type="datetimeFigureOut">
              <a:rPr lang="en-US" smtClean="0"/>
              <a:t>9/26/24</a:t>
            </a:fld>
            <a:endParaRPr lang="en-US"/>
          </a:p>
        </p:txBody>
      </p:sp>
      <p:sp>
        <p:nvSpPr>
          <p:cNvPr id="6" name="Footer Placeholder 5">
            <a:extLst>
              <a:ext uri="{FF2B5EF4-FFF2-40B4-BE49-F238E27FC236}">
                <a16:creationId xmlns:a16="http://schemas.microsoft.com/office/drawing/2014/main" id="{7B7A6C94-80CB-B0C1-3554-A646881BE2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CE91F-A6CA-19AB-5F2E-D2905B5DF14E}"/>
              </a:ext>
            </a:extLst>
          </p:cNvPr>
          <p:cNvSpPr>
            <a:spLocks noGrp="1"/>
          </p:cNvSpPr>
          <p:nvPr>
            <p:ph type="sldNum" sz="quarter" idx="12"/>
          </p:nvPr>
        </p:nvSpPr>
        <p:spPr/>
        <p:txBody>
          <a:bodyPr/>
          <a:lstStyle/>
          <a:p>
            <a:fld id="{E93E0389-3E1C-134C-BCBB-AA19BB7856A6}" type="slidenum">
              <a:rPr lang="en-US" smtClean="0"/>
              <a:t>‹#›</a:t>
            </a:fld>
            <a:endParaRPr lang="en-US"/>
          </a:p>
        </p:txBody>
      </p:sp>
    </p:spTree>
    <p:extLst>
      <p:ext uri="{BB962C8B-B14F-4D97-AF65-F5344CB8AC3E}">
        <p14:creationId xmlns:p14="http://schemas.microsoft.com/office/powerpoint/2010/main" val="2558066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r>
              <a:rPr lang="en-US"/>
              <a:t>AGM 2011, Plymouth</a:t>
            </a:r>
            <a:endParaRPr lang="en-GB"/>
          </a:p>
        </p:txBody>
      </p:sp>
      <p:sp>
        <p:nvSpPr>
          <p:cNvPr id="4" name="Footer Placeholder 3"/>
          <p:cNvSpPr>
            <a:spLocks noGrp="1"/>
          </p:cNvSpPr>
          <p:nvPr>
            <p:ph type="ftr" sz="quarter" idx="11"/>
          </p:nvPr>
        </p:nvSpPr>
        <p:spPr/>
        <p:txBody>
          <a:bodyPr/>
          <a:lstStyle/>
          <a:p>
            <a:pPr>
              <a:defRPr/>
            </a:pPr>
            <a:r>
              <a:rPr lang="en-GB"/>
              <a:t>Secretary’s Report</a:t>
            </a:r>
          </a:p>
          <a:p>
            <a:pPr>
              <a:defRPr/>
            </a:pPr>
            <a:r>
              <a:rPr lang="en-GB"/>
              <a:t>Challenger Society for Marine Science</a:t>
            </a:r>
          </a:p>
        </p:txBody>
      </p:sp>
      <p:sp>
        <p:nvSpPr>
          <p:cNvPr id="5" name="Slide Number Placeholder 4"/>
          <p:cNvSpPr>
            <a:spLocks noGrp="1"/>
          </p:cNvSpPr>
          <p:nvPr>
            <p:ph type="sldNum" sz="quarter" idx="12"/>
          </p:nvPr>
        </p:nvSpPr>
        <p:spPr/>
        <p:txBody>
          <a:bodyPr/>
          <a:lstStyle/>
          <a:p>
            <a:pPr>
              <a:defRPr/>
            </a:pPr>
            <a:fld id="{A1B7DF69-11A6-433F-9B95-7DC086D00DB8}" type="slidenum">
              <a:rPr lang="en-GB" smtClean="0"/>
              <a:pPr>
                <a:defRPr/>
              </a:pPr>
              <a:t>‹#›</a:t>
            </a:fld>
            <a:endParaRPr lang="en-GB"/>
          </a:p>
        </p:txBody>
      </p:sp>
    </p:spTree>
    <p:extLst>
      <p:ext uri="{BB962C8B-B14F-4D97-AF65-F5344CB8AC3E}">
        <p14:creationId xmlns:p14="http://schemas.microsoft.com/office/powerpoint/2010/main" val="5808699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7C2C7-1640-AE77-A79A-B6A47632309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2E559D5-EFAD-CD00-1B7B-649DEBDC9E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E63E9B3-D2C8-1F26-25D9-1B80EF534DD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AE86C8D-DB7F-4E52-D111-A99335CCBE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42C3ED3-921C-D8C8-6B97-A4B2D98517B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CF1918E-4CE3-119E-88BD-B3B330D2E553}"/>
              </a:ext>
            </a:extLst>
          </p:cNvPr>
          <p:cNvSpPr>
            <a:spLocks noGrp="1"/>
          </p:cNvSpPr>
          <p:nvPr>
            <p:ph type="dt" sz="half" idx="10"/>
          </p:nvPr>
        </p:nvSpPr>
        <p:spPr/>
        <p:txBody>
          <a:bodyPr/>
          <a:lstStyle/>
          <a:p>
            <a:fld id="{984EE4CE-EF64-DB43-8C17-1C11BF2F8105}" type="datetimeFigureOut">
              <a:rPr lang="en-US" smtClean="0"/>
              <a:t>9/26/24</a:t>
            </a:fld>
            <a:endParaRPr lang="en-US"/>
          </a:p>
        </p:txBody>
      </p:sp>
      <p:sp>
        <p:nvSpPr>
          <p:cNvPr id="8" name="Footer Placeholder 7">
            <a:extLst>
              <a:ext uri="{FF2B5EF4-FFF2-40B4-BE49-F238E27FC236}">
                <a16:creationId xmlns:a16="http://schemas.microsoft.com/office/drawing/2014/main" id="{F9F42846-1E17-8856-807E-DFC4B21BA4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572D22-C63C-8469-2710-1C4E911ACD0F}"/>
              </a:ext>
            </a:extLst>
          </p:cNvPr>
          <p:cNvSpPr>
            <a:spLocks noGrp="1"/>
          </p:cNvSpPr>
          <p:nvPr>
            <p:ph type="sldNum" sz="quarter" idx="12"/>
          </p:nvPr>
        </p:nvSpPr>
        <p:spPr/>
        <p:txBody>
          <a:bodyPr/>
          <a:lstStyle/>
          <a:p>
            <a:fld id="{E93E0389-3E1C-134C-BCBB-AA19BB7856A6}" type="slidenum">
              <a:rPr lang="en-US" smtClean="0"/>
              <a:t>‹#›</a:t>
            </a:fld>
            <a:endParaRPr lang="en-US"/>
          </a:p>
        </p:txBody>
      </p:sp>
    </p:spTree>
    <p:extLst>
      <p:ext uri="{BB962C8B-B14F-4D97-AF65-F5344CB8AC3E}">
        <p14:creationId xmlns:p14="http://schemas.microsoft.com/office/powerpoint/2010/main" val="29339504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4B99A-F234-BCF5-2EC2-B2E9782EF32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3C94179-1CE3-F501-F031-534787A9DF3C}"/>
              </a:ext>
            </a:extLst>
          </p:cNvPr>
          <p:cNvSpPr>
            <a:spLocks noGrp="1"/>
          </p:cNvSpPr>
          <p:nvPr>
            <p:ph type="dt" sz="half" idx="10"/>
          </p:nvPr>
        </p:nvSpPr>
        <p:spPr/>
        <p:txBody>
          <a:bodyPr/>
          <a:lstStyle/>
          <a:p>
            <a:fld id="{984EE4CE-EF64-DB43-8C17-1C11BF2F8105}" type="datetimeFigureOut">
              <a:rPr lang="en-US" smtClean="0"/>
              <a:t>9/26/24</a:t>
            </a:fld>
            <a:endParaRPr lang="en-US"/>
          </a:p>
        </p:txBody>
      </p:sp>
      <p:sp>
        <p:nvSpPr>
          <p:cNvPr id="4" name="Footer Placeholder 3">
            <a:extLst>
              <a:ext uri="{FF2B5EF4-FFF2-40B4-BE49-F238E27FC236}">
                <a16:creationId xmlns:a16="http://schemas.microsoft.com/office/drawing/2014/main" id="{DA5AB967-44A1-D812-BD20-F00887B532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568844-19E3-33F3-509E-909CCDE92E8C}"/>
              </a:ext>
            </a:extLst>
          </p:cNvPr>
          <p:cNvSpPr>
            <a:spLocks noGrp="1"/>
          </p:cNvSpPr>
          <p:nvPr>
            <p:ph type="sldNum" sz="quarter" idx="12"/>
          </p:nvPr>
        </p:nvSpPr>
        <p:spPr/>
        <p:txBody>
          <a:bodyPr/>
          <a:lstStyle/>
          <a:p>
            <a:fld id="{E93E0389-3E1C-134C-BCBB-AA19BB7856A6}" type="slidenum">
              <a:rPr lang="en-US" smtClean="0"/>
              <a:t>‹#›</a:t>
            </a:fld>
            <a:endParaRPr lang="en-US"/>
          </a:p>
        </p:txBody>
      </p:sp>
    </p:spTree>
    <p:extLst>
      <p:ext uri="{BB962C8B-B14F-4D97-AF65-F5344CB8AC3E}">
        <p14:creationId xmlns:p14="http://schemas.microsoft.com/office/powerpoint/2010/main" val="3600328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BBBD3D-72EA-1959-DB85-8BE9CB380B6D}"/>
              </a:ext>
            </a:extLst>
          </p:cNvPr>
          <p:cNvSpPr>
            <a:spLocks noGrp="1"/>
          </p:cNvSpPr>
          <p:nvPr>
            <p:ph type="dt" sz="half" idx="10"/>
          </p:nvPr>
        </p:nvSpPr>
        <p:spPr/>
        <p:txBody>
          <a:bodyPr/>
          <a:lstStyle/>
          <a:p>
            <a:fld id="{984EE4CE-EF64-DB43-8C17-1C11BF2F8105}" type="datetimeFigureOut">
              <a:rPr lang="en-US" smtClean="0"/>
              <a:t>9/26/24</a:t>
            </a:fld>
            <a:endParaRPr lang="en-US"/>
          </a:p>
        </p:txBody>
      </p:sp>
      <p:sp>
        <p:nvSpPr>
          <p:cNvPr id="3" name="Footer Placeholder 2">
            <a:extLst>
              <a:ext uri="{FF2B5EF4-FFF2-40B4-BE49-F238E27FC236}">
                <a16:creationId xmlns:a16="http://schemas.microsoft.com/office/drawing/2014/main" id="{51F353F6-C96B-CE14-DF29-0A068A29D6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2450E0-EAB5-50E9-A637-9792CFD211A6}"/>
              </a:ext>
            </a:extLst>
          </p:cNvPr>
          <p:cNvSpPr>
            <a:spLocks noGrp="1"/>
          </p:cNvSpPr>
          <p:nvPr>
            <p:ph type="sldNum" sz="quarter" idx="12"/>
          </p:nvPr>
        </p:nvSpPr>
        <p:spPr/>
        <p:txBody>
          <a:bodyPr/>
          <a:lstStyle/>
          <a:p>
            <a:fld id="{E93E0389-3E1C-134C-BCBB-AA19BB7856A6}" type="slidenum">
              <a:rPr lang="en-US" smtClean="0"/>
              <a:t>‹#›</a:t>
            </a:fld>
            <a:endParaRPr lang="en-US"/>
          </a:p>
        </p:txBody>
      </p:sp>
    </p:spTree>
    <p:extLst>
      <p:ext uri="{BB962C8B-B14F-4D97-AF65-F5344CB8AC3E}">
        <p14:creationId xmlns:p14="http://schemas.microsoft.com/office/powerpoint/2010/main" val="27241494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4D148-4EFA-B2BD-3C7B-EC719990179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4165BDF-5AD8-641F-B8DD-30EDE3CEE1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7854C97-21F0-02E1-A509-F12125E45F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351A718-2854-D2A0-46CF-A1CFE1B01B0E}"/>
              </a:ext>
            </a:extLst>
          </p:cNvPr>
          <p:cNvSpPr>
            <a:spLocks noGrp="1"/>
          </p:cNvSpPr>
          <p:nvPr>
            <p:ph type="dt" sz="half" idx="10"/>
          </p:nvPr>
        </p:nvSpPr>
        <p:spPr/>
        <p:txBody>
          <a:bodyPr/>
          <a:lstStyle/>
          <a:p>
            <a:fld id="{984EE4CE-EF64-DB43-8C17-1C11BF2F8105}" type="datetimeFigureOut">
              <a:rPr lang="en-US" smtClean="0"/>
              <a:t>9/26/24</a:t>
            </a:fld>
            <a:endParaRPr lang="en-US"/>
          </a:p>
        </p:txBody>
      </p:sp>
      <p:sp>
        <p:nvSpPr>
          <p:cNvPr id="6" name="Footer Placeholder 5">
            <a:extLst>
              <a:ext uri="{FF2B5EF4-FFF2-40B4-BE49-F238E27FC236}">
                <a16:creationId xmlns:a16="http://schemas.microsoft.com/office/drawing/2014/main" id="{31D412BF-8A29-EB1D-B5D4-0BAD8B76C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0CE765-8D22-34B9-F9BB-70C2634AF429}"/>
              </a:ext>
            </a:extLst>
          </p:cNvPr>
          <p:cNvSpPr>
            <a:spLocks noGrp="1"/>
          </p:cNvSpPr>
          <p:nvPr>
            <p:ph type="sldNum" sz="quarter" idx="12"/>
          </p:nvPr>
        </p:nvSpPr>
        <p:spPr/>
        <p:txBody>
          <a:bodyPr/>
          <a:lstStyle/>
          <a:p>
            <a:fld id="{E93E0389-3E1C-134C-BCBB-AA19BB7856A6}" type="slidenum">
              <a:rPr lang="en-US" smtClean="0"/>
              <a:t>‹#›</a:t>
            </a:fld>
            <a:endParaRPr lang="en-US"/>
          </a:p>
        </p:txBody>
      </p:sp>
    </p:spTree>
    <p:extLst>
      <p:ext uri="{BB962C8B-B14F-4D97-AF65-F5344CB8AC3E}">
        <p14:creationId xmlns:p14="http://schemas.microsoft.com/office/powerpoint/2010/main" val="30930076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69DF6-CB9B-194E-AD08-DE2B30B3E02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B72F954-FA0B-41D9-D1A2-CEE16FE79E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B10BFE-C94D-69FD-1929-5B829F66E4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789E393-4256-7E55-2C3F-4970AF5C7517}"/>
              </a:ext>
            </a:extLst>
          </p:cNvPr>
          <p:cNvSpPr>
            <a:spLocks noGrp="1"/>
          </p:cNvSpPr>
          <p:nvPr>
            <p:ph type="dt" sz="half" idx="10"/>
          </p:nvPr>
        </p:nvSpPr>
        <p:spPr/>
        <p:txBody>
          <a:bodyPr/>
          <a:lstStyle/>
          <a:p>
            <a:fld id="{984EE4CE-EF64-DB43-8C17-1C11BF2F8105}" type="datetimeFigureOut">
              <a:rPr lang="en-US" smtClean="0"/>
              <a:t>9/26/24</a:t>
            </a:fld>
            <a:endParaRPr lang="en-US"/>
          </a:p>
        </p:txBody>
      </p:sp>
      <p:sp>
        <p:nvSpPr>
          <p:cNvPr id="6" name="Footer Placeholder 5">
            <a:extLst>
              <a:ext uri="{FF2B5EF4-FFF2-40B4-BE49-F238E27FC236}">
                <a16:creationId xmlns:a16="http://schemas.microsoft.com/office/drawing/2014/main" id="{BBDFC0D3-536F-FE1F-606C-4E00DA8E9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F9825C-AEF6-EAC0-9E9C-3F6FD86BD414}"/>
              </a:ext>
            </a:extLst>
          </p:cNvPr>
          <p:cNvSpPr>
            <a:spLocks noGrp="1"/>
          </p:cNvSpPr>
          <p:nvPr>
            <p:ph type="sldNum" sz="quarter" idx="12"/>
          </p:nvPr>
        </p:nvSpPr>
        <p:spPr/>
        <p:txBody>
          <a:bodyPr/>
          <a:lstStyle/>
          <a:p>
            <a:fld id="{E93E0389-3E1C-134C-BCBB-AA19BB7856A6}" type="slidenum">
              <a:rPr lang="en-US" smtClean="0"/>
              <a:t>‹#›</a:t>
            </a:fld>
            <a:endParaRPr lang="en-US"/>
          </a:p>
        </p:txBody>
      </p:sp>
    </p:spTree>
    <p:extLst>
      <p:ext uri="{BB962C8B-B14F-4D97-AF65-F5344CB8AC3E}">
        <p14:creationId xmlns:p14="http://schemas.microsoft.com/office/powerpoint/2010/main" val="826009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45D17-FBFF-C4BC-78C5-C9601911A1F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B7A23BC-2918-2627-10E5-9EA24CDBEA7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0FAE27-4326-9FB9-F29D-49223C375EC3}"/>
              </a:ext>
            </a:extLst>
          </p:cNvPr>
          <p:cNvSpPr>
            <a:spLocks noGrp="1"/>
          </p:cNvSpPr>
          <p:nvPr>
            <p:ph type="dt" sz="half" idx="10"/>
          </p:nvPr>
        </p:nvSpPr>
        <p:spPr/>
        <p:txBody>
          <a:bodyPr/>
          <a:lstStyle/>
          <a:p>
            <a:fld id="{984EE4CE-EF64-DB43-8C17-1C11BF2F8105}" type="datetimeFigureOut">
              <a:rPr lang="en-US" smtClean="0"/>
              <a:t>9/26/24</a:t>
            </a:fld>
            <a:endParaRPr lang="en-US"/>
          </a:p>
        </p:txBody>
      </p:sp>
      <p:sp>
        <p:nvSpPr>
          <p:cNvPr id="5" name="Footer Placeholder 4">
            <a:extLst>
              <a:ext uri="{FF2B5EF4-FFF2-40B4-BE49-F238E27FC236}">
                <a16:creationId xmlns:a16="http://schemas.microsoft.com/office/drawing/2014/main" id="{3C3790B7-6664-274B-486B-A7BDE76A5B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49D834-B4DF-8A9A-927F-E183030CFE0C}"/>
              </a:ext>
            </a:extLst>
          </p:cNvPr>
          <p:cNvSpPr>
            <a:spLocks noGrp="1"/>
          </p:cNvSpPr>
          <p:nvPr>
            <p:ph type="sldNum" sz="quarter" idx="12"/>
          </p:nvPr>
        </p:nvSpPr>
        <p:spPr/>
        <p:txBody>
          <a:bodyPr/>
          <a:lstStyle/>
          <a:p>
            <a:fld id="{E93E0389-3E1C-134C-BCBB-AA19BB7856A6}" type="slidenum">
              <a:rPr lang="en-US" smtClean="0"/>
              <a:t>‹#›</a:t>
            </a:fld>
            <a:endParaRPr lang="en-US"/>
          </a:p>
        </p:txBody>
      </p:sp>
    </p:spTree>
    <p:extLst>
      <p:ext uri="{BB962C8B-B14F-4D97-AF65-F5344CB8AC3E}">
        <p14:creationId xmlns:p14="http://schemas.microsoft.com/office/powerpoint/2010/main" val="33322290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12AA33-4208-7514-245A-375F0FCC94A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4AAFB9A-8DCF-2FE5-FF50-6A5A2321D23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909F83-647D-89F0-C74B-75312B997E74}"/>
              </a:ext>
            </a:extLst>
          </p:cNvPr>
          <p:cNvSpPr>
            <a:spLocks noGrp="1"/>
          </p:cNvSpPr>
          <p:nvPr>
            <p:ph type="dt" sz="half" idx="10"/>
          </p:nvPr>
        </p:nvSpPr>
        <p:spPr/>
        <p:txBody>
          <a:bodyPr/>
          <a:lstStyle/>
          <a:p>
            <a:fld id="{984EE4CE-EF64-DB43-8C17-1C11BF2F8105}" type="datetimeFigureOut">
              <a:rPr lang="en-US" smtClean="0"/>
              <a:t>9/26/24</a:t>
            </a:fld>
            <a:endParaRPr lang="en-US"/>
          </a:p>
        </p:txBody>
      </p:sp>
      <p:sp>
        <p:nvSpPr>
          <p:cNvPr id="5" name="Footer Placeholder 4">
            <a:extLst>
              <a:ext uri="{FF2B5EF4-FFF2-40B4-BE49-F238E27FC236}">
                <a16:creationId xmlns:a16="http://schemas.microsoft.com/office/drawing/2014/main" id="{9433FB24-0528-3992-487C-670C52618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5934B-65C0-66B9-7BBF-74BE3CF747CA}"/>
              </a:ext>
            </a:extLst>
          </p:cNvPr>
          <p:cNvSpPr>
            <a:spLocks noGrp="1"/>
          </p:cNvSpPr>
          <p:nvPr>
            <p:ph type="sldNum" sz="quarter" idx="12"/>
          </p:nvPr>
        </p:nvSpPr>
        <p:spPr/>
        <p:txBody>
          <a:bodyPr/>
          <a:lstStyle/>
          <a:p>
            <a:fld id="{E93E0389-3E1C-134C-BCBB-AA19BB7856A6}" type="slidenum">
              <a:rPr lang="en-US" smtClean="0"/>
              <a:t>‹#›</a:t>
            </a:fld>
            <a:endParaRPr lang="en-US"/>
          </a:p>
        </p:txBody>
      </p:sp>
    </p:spTree>
    <p:extLst>
      <p:ext uri="{BB962C8B-B14F-4D97-AF65-F5344CB8AC3E}">
        <p14:creationId xmlns:p14="http://schemas.microsoft.com/office/powerpoint/2010/main" val="20856225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499FC-9DEB-F24B-99F0-F0CB8FECBBC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7AF23D4-98C4-8044-AAF9-CE13053E63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D434984-7EE1-AA43-8FF5-1F58364D3A80}"/>
              </a:ext>
            </a:extLst>
          </p:cNvPr>
          <p:cNvSpPr>
            <a:spLocks noGrp="1"/>
          </p:cNvSpPr>
          <p:nvPr>
            <p:ph type="dt" sz="half" idx="10"/>
          </p:nvPr>
        </p:nvSpPr>
        <p:spPr/>
        <p:txBody>
          <a:bodyPr/>
          <a:lstStyle/>
          <a:p>
            <a:fld id="{38CFBA3D-0835-DA4F-9AF9-6D4DB83C6610}" type="datetimeFigureOut">
              <a:rPr lang="en-US" smtClean="0"/>
              <a:t>9/26/24</a:t>
            </a:fld>
            <a:endParaRPr lang="en-US"/>
          </a:p>
        </p:txBody>
      </p:sp>
      <p:sp>
        <p:nvSpPr>
          <p:cNvPr id="5" name="Footer Placeholder 4">
            <a:extLst>
              <a:ext uri="{FF2B5EF4-FFF2-40B4-BE49-F238E27FC236}">
                <a16:creationId xmlns:a16="http://schemas.microsoft.com/office/drawing/2014/main" id="{7F6389D1-1698-D04F-B37C-6FFFB7777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C5FF4-D170-A147-A7D4-1AD6B6E32CE4}"/>
              </a:ext>
            </a:extLst>
          </p:cNvPr>
          <p:cNvSpPr>
            <a:spLocks noGrp="1"/>
          </p:cNvSpPr>
          <p:nvPr>
            <p:ph type="sldNum" sz="quarter" idx="12"/>
          </p:nvPr>
        </p:nvSpPr>
        <p:spPr/>
        <p:txBody>
          <a:bodyPr/>
          <a:lstStyle/>
          <a:p>
            <a:fld id="{FB9B4B0A-9C92-BC48-BDD6-33779765CE88}" type="slidenum">
              <a:rPr lang="en-US" smtClean="0"/>
              <a:t>‹#›</a:t>
            </a:fld>
            <a:endParaRPr lang="en-US"/>
          </a:p>
        </p:txBody>
      </p:sp>
    </p:spTree>
    <p:extLst>
      <p:ext uri="{BB962C8B-B14F-4D97-AF65-F5344CB8AC3E}">
        <p14:creationId xmlns:p14="http://schemas.microsoft.com/office/powerpoint/2010/main" val="4070836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9B3DE-80A3-274B-85D0-F447AA184B9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425CDF8-D4F2-AB49-AC82-CD242C4D6F6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87CD3F7-20E2-D146-BB6E-813BEE54E9EA}"/>
              </a:ext>
            </a:extLst>
          </p:cNvPr>
          <p:cNvSpPr>
            <a:spLocks noGrp="1"/>
          </p:cNvSpPr>
          <p:nvPr>
            <p:ph type="dt" sz="half" idx="10"/>
          </p:nvPr>
        </p:nvSpPr>
        <p:spPr/>
        <p:txBody>
          <a:bodyPr/>
          <a:lstStyle/>
          <a:p>
            <a:fld id="{38CFBA3D-0835-DA4F-9AF9-6D4DB83C6610}" type="datetimeFigureOut">
              <a:rPr lang="en-US" smtClean="0"/>
              <a:t>9/26/24</a:t>
            </a:fld>
            <a:endParaRPr lang="en-US"/>
          </a:p>
        </p:txBody>
      </p:sp>
      <p:sp>
        <p:nvSpPr>
          <p:cNvPr id="5" name="Footer Placeholder 4">
            <a:extLst>
              <a:ext uri="{FF2B5EF4-FFF2-40B4-BE49-F238E27FC236}">
                <a16:creationId xmlns:a16="http://schemas.microsoft.com/office/drawing/2014/main" id="{0D049C83-6FD4-5541-9BC7-FCB57BC304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C6AE2-38BA-BF47-A1E2-57681C41C3DF}"/>
              </a:ext>
            </a:extLst>
          </p:cNvPr>
          <p:cNvSpPr>
            <a:spLocks noGrp="1"/>
          </p:cNvSpPr>
          <p:nvPr>
            <p:ph type="sldNum" sz="quarter" idx="12"/>
          </p:nvPr>
        </p:nvSpPr>
        <p:spPr/>
        <p:txBody>
          <a:bodyPr/>
          <a:lstStyle/>
          <a:p>
            <a:fld id="{FB9B4B0A-9C92-BC48-BDD6-33779765CE88}" type="slidenum">
              <a:rPr lang="en-US" smtClean="0"/>
              <a:t>‹#›</a:t>
            </a:fld>
            <a:endParaRPr lang="en-US"/>
          </a:p>
        </p:txBody>
      </p:sp>
    </p:spTree>
    <p:extLst>
      <p:ext uri="{BB962C8B-B14F-4D97-AF65-F5344CB8AC3E}">
        <p14:creationId xmlns:p14="http://schemas.microsoft.com/office/powerpoint/2010/main" val="30530972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BA2CC-C8D9-A446-A0B2-26158191185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64D70E4-60B3-7A4A-A4A4-D175898789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1656758-55B5-0341-BFA0-6DE00FAACC25}"/>
              </a:ext>
            </a:extLst>
          </p:cNvPr>
          <p:cNvSpPr>
            <a:spLocks noGrp="1"/>
          </p:cNvSpPr>
          <p:nvPr>
            <p:ph type="dt" sz="half" idx="10"/>
          </p:nvPr>
        </p:nvSpPr>
        <p:spPr/>
        <p:txBody>
          <a:bodyPr/>
          <a:lstStyle/>
          <a:p>
            <a:fld id="{38CFBA3D-0835-DA4F-9AF9-6D4DB83C6610}" type="datetimeFigureOut">
              <a:rPr lang="en-US" smtClean="0"/>
              <a:t>9/26/24</a:t>
            </a:fld>
            <a:endParaRPr lang="en-US"/>
          </a:p>
        </p:txBody>
      </p:sp>
      <p:sp>
        <p:nvSpPr>
          <p:cNvPr id="5" name="Footer Placeholder 4">
            <a:extLst>
              <a:ext uri="{FF2B5EF4-FFF2-40B4-BE49-F238E27FC236}">
                <a16:creationId xmlns:a16="http://schemas.microsoft.com/office/drawing/2014/main" id="{FD0849BD-FDF8-F241-A4FC-07EDA9F92B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352B9-AE9D-1444-A445-F960CAC9B95B}"/>
              </a:ext>
            </a:extLst>
          </p:cNvPr>
          <p:cNvSpPr>
            <a:spLocks noGrp="1"/>
          </p:cNvSpPr>
          <p:nvPr>
            <p:ph type="sldNum" sz="quarter" idx="12"/>
          </p:nvPr>
        </p:nvSpPr>
        <p:spPr/>
        <p:txBody>
          <a:bodyPr/>
          <a:lstStyle/>
          <a:p>
            <a:fld id="{FB9B4B0A-9C92-BC48-BDD6-33779765CE88}" type="slidenum">
              <a:rPr lang="en-US" smtClean="0"/>
              <a:t>‹#›</a:t>
            </a:fld>
            <a:endParaRPr lang="en-US"/>
          </a:p>
        </p:txBody>
      </p:sp>
    </p:spTree>
    <p:extLst>
      <p:ext uri="{BB962C8B-B14F-4D97-AF65-F5344CB8AC3E}">
        <p14:creationId xmlns:p14="http://schemas.microsoft.com/office/powerpoint/2010/main" val="3130286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AGM 2011, Plymouth</a:t>
            </a:r>
            <a:endParaRPr lang="en-GB"/>
          </a:p>
        </p:txBody>
      </p:sp>
      <p:sp>
        <p:nvSpPr>
          <p:cNvPr id="3" name="Footer Placeholder 2"/>
          <p:cNvSpPr>
            <a:spLocks noGrp="1"/>
          </p:cNvSpPr>
          <p:nvPr>
            <p:ph type="ftr" sz="quarter" idx="11"/>
          </p:nvPr>
        </p:nvSpPr>
        <p:spPr/>
        <p:txBody>
          <a:bodyPr/>
          <a:lstStyle/>
          <a:p>
            <a:pPr>
              <a:defRPr/>
            </a:pPr>
            <a:r>
              <a:rPr lang="en-GB"/>
              <a:t>Secretary’s Report</a:t>
            </a:r>
          </a:p>
          <a:p>
            <a:pPr>
              <a:defRPr/>
            </a:pPr>
            <a:r>
              <a:rPr lang="en-GB"/>
              <a:t>Challenger Society for Marine Science</a:t>
            </a:r>
          </a:p>
        </p:txBody>
      </p:sp>
      <p:sp>
        <p:nvSpPr>
          <p:cNvPr id="4" name="Slide Number Placeholder 3"/>
          <p:cNvSpPr>
            <a:spLocks noGrp="1"/>
          </p:cNvSpPr>
          <p:nvPr>
            <p:ph type="sldNum" sz="quarter" idx="12"/>
          </p:nvPr>
        </p:nvSpPr>
        <p:spPr/>
        <p:txBody>
          <a:bodyPr/>
          <a:lstStyle/>
          <a:p>
            <a:pPr>
              <a:defRPr/>
            </a:pPr>
            <a:fld id="{AB0A98EC-3132-476D-AB55-69AE9A0A9C9F}" type="slidenum">
              <a:rPr lang="en-GB" smtClean="0"/>
              <a:pPr>
                <a:defRPr/>
              </a:pPr>
              <a:t>‹#›</a:t>
            </a:fld>
            <a:endParaRPr lang="en-GB"/>
          </a:p>
        </p:txBody>
      </p:sp>
    </p:spTree>
    <p:extLst>
      <p:ext uri="{BB962C8B-B14F-4D97-AF65-F5344CB8AC3E}">
        <p14:creationId xmlns:p14="http://schemas.microsoft.com/office/powerpoint/2010/main" val="29442607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AFDFB-CCC8-4A4D-A83C-091F6D21FCB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EB6F21F-6283-524A-A74B-72992FA377B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51FEF16-60FB-144B-B5E2-31A76E2B107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E26DA38-47E6-0C45-9EF5-343358271850}"/>
              </a:ext>
            </a:extLst>
          </p:cNvPr>
          <p:cNvSpPr>
            <a:spLocks noGrp="1"/>
          </p:cNvSpPr>
          <p:nvPr>
            <p:ph type="dt" sz="half" idx="10"/>
          </p:nvPr>
        </p:nvSpPr>
        <p:spPr/>
        <p:txBody>
          <a:bodyPr/>
          <a:lstStyle/>
          <a:p>
            <a:fld id="{38CFBA3D-0835-DA4F-9AF9-6D4DB83C6610}" type="datetimeFigureOut">
              <a:rPr lang="en-US" smtClean="0"/>
              <a:t>9/26/24</a:t>
            </a:fld>
            <a:endParaRPr lang="en-US"/>
          </a:p>
        </p:txBody>
      </p:sp>
      <p:sp>
        <p:nvSpPr>
          <p:cNvPr id="6" name="Footer Placeholder 5">
            <a:extLst>
              <a:ext uri="{FF2B5EF4-FFF2-40B4-BE49-F238E27FC236}">
                <a16:creationId xmlns:a16="http://schemas.microsoft.com/office/drawing/2014/main" id="{6B032276-C3BE-DE45-BBE6-3B349ADF6F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7F845B-9933-5D42-9DBA-4F1035FFAED6}"/>
              </a:ext>
            </a:extLst>
          </p:cNvPr>
          <p:cNvSpPr>
            <a:spLocks noGrp="1"/>
          </p:cNvSpPr>
          <p:nvPr>
            <p:ph type="sldNum" sz="quarter" idx="12"/>
          </p:nvPr>
        </p:nvSpPr>
        <p:spPr/>
        <p:txBody>
          <a:bodyPr/>
          <a:lstStyle/>
          <a:p>
            <a:fld id="{FB9B4B0A-9C92-BC48-BDD6-33779765CE88}" type="slidenum">
              <a:rPr lang="en-US" smtClean="0"/>
              <a:t>‹#›</a:t>
            </a:fld>
            <a:endParaRPr lang="en-US"/>
          </a:p>
        </p:txBody>
      </p:sp>
    </p:spTree>
    <p:extLst>
      <p:ext uri="{BB962C8B-B14F-4D97-AF65-F5344CB8AC3E}">
        <p14:creationId xmlns:p14="http://schemas.microsoft.com/office/powerpoint/2010/main" val="3064993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E4E5F-F0CE-524B-8EA3-46B154B3384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9D1CBBD-B9A0-9C4D-B3E0-6DC2ADAD64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79C3B31-9CA9-3E49-8789-EEE67D6C809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7C8BF04-445B-944F-BCD3-2DA1F2D99F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A4E7029-DDC2-8E46-AA84-DF07C95D27A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FAEEFDE-81BE-BA47-A4D0-7C917C3CF833}"/>
              </a:ext>
            </a:extLst>
          </p:cNvPr>
          <p:cNvSpPr>
            <a:spLocks noGrp="1"/>
          </p:cNvSpPr>
          <p:nvPr>
            <p:ph type="dt" sz="half" idx="10"/>
          </p:nvPr>
        </p:nvSpPr>
        <p:spPr/>
        <p:txBody>
          <a:bodyPr/>
          <a:lstStyle/>
          <a:p>
            <a:fld id="{38CFBA3D-0835-DA4F-9AF9-6D4DB83C6610}" type="datetimeFigureOut">
              <a:rPr lang="en-US" smtClean="0"/>
              <a:t>9/26/24</a:t>
            </a:fld>
            <a:endParaRPr lang="en-US"/>
          </a:p>
        </p:txBody>
      </p:sp>
      <p:sp>
        <p:nvSpPr>
          <p:cNvPr id="8" name="Footer Placeholder 7">
            <a:extLst>
              <a:ext uri="{FF2B5EF4-FFF2-40B4-BE49-F238E27FC236}">
                <a16:creationId xmlns:a16="http://schemas.microsoft.com/office/drawing/2014/main" id="{0C10A598-E4A1-8245-9731-0326737D38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9654E6-BD2B-8C47-81EE-95F2A88AEB15}"/>
              </a:ext>
            </a:extLst>
          </p:cNvPr>
          <p:cNvSpPr>
            <a:spLocks noGrp="1"/>
          </p:cNvSpPr>
          <p:nvPr>
            <p:ph type="sldNum" sz="quarter" idx="12"/>
          </p:nvPr>
        </p:nvSpPr>
        <p:spPr/>
        <p:txBody>
          <a:bodyPr/>
          <a:lstStyle/>
          <a:p>
            <a:fld id="{FB9B4B0A-9C92-BC48-BDD6-33779765CE88}" type="slidenum">
              <a:rPr lang="en-US" smtClean="0"/>
              <a:t>‹#›</a:t>
            </a:fld>
            <a:endParaRPr lang="en-US"/>
          </a:p>
        </p:txBody>
      </p:sp>
    </p:spTree>
    <p:extLst>
      <p:ext uri="{BB962C8B-B14F-4D97-AF65-F5344CB8AC3E}">
        <p14:creationId xmlns:p14="http://schemas.microsoft.com/office/powerpoint/2010/main" val="41038465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922EA-28C1-C842-A618-D4D4968B2A6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E58A9A7-5F0D-9F4D-8425-6ECAF7E97FF2}"/>
              </a:ext>
            </a:extLst>
          </p:cNvPr>
          <p:cNvSpPr>
            <a:spLocks noGrp="1"/>
          </p:cNvSpPr>
          <p:nvPr>
            <p:ph type="dt" sz="half" idx="10"/>
          </p:nvPr>
        </p:nvSpPr>
        <p:spPr/>
        <p:txBody>
          <a:bodyPr/>
          <a:lstStyle/>
          <a:p>
            <a:fld id="{38CFBA3D-0835-DA4F-9AF9-6D4DB83C6610}" type="datetimeFigureOut">
              <a:rPr lang="en-US" smtClean="0"/>
              <a:t>9/26/24</a:t>
            </a:fld>
            <a:endParaRPr lang="en-US"/>
          </a:p>
        </p:txBody>
      </p:sp>
      <p:sp>
        <p:nvSpPr>
          <p:cNvPr id="4" name="Footer Placeholder 3">
            <a:extLst>
              <a:ext uri="{FF2B5EF4-FFF2-40B4-BE49-F238E27FC236}">
                <a16:creationId xmlns:a16="http://schemas.microsoft.com/office/drawing/2014/main" id="{AE141583-5075-1348-866A-A8E1434C33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3C50DD-3002-434C-8696-E6DF802EAB95}"/>
              </a:ext>
            </a:extLst>
          </p:cNvPr>
          <p:cNvSpPr>
            <a:spLocks noGrp="1"/>
          </p:cNvSpPr>
          <p:nvPr>
            <p:ph type="sldNum" sz="quarter" idx="12"/>
          </p:nvPr>
        </p:nvSpPr>
        <p:spPr/>
        <p:txBody>
          <a:bodyPr/>
          <a:lstStyle/>
          <a:p>
            <a:fld id="{FB9B4B0A-9C92-BC48-BDD6-33779765CE88}" type="slidenum">
              <a:rPr lang="en-US" smtClean="0"/>
              <a:t>‹#›</a:t>
            </a:fld>
            <a:endParaRPr lang="en-US"/>
          </a:p>
        </p:txBody>
      </p:sp>
    </p:spTree>
    <p:extLst>
      <p:ext uri="{BB962C8B-B14F-4D97-AF65-F5344CB8AC3E}">
        <p14:creationId xmlns:p14="http://schemas.microsoft.com/office/powerpoint/2010/main" val="34686350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A0AFC0-9675-374F-8EB7-FF34DC418504}"/>
              </a:ext>
            </a:extLst>
          </p:cNvPr>
          <p:cNvSpPr>
            <a:spLocks noGrp="1"/>
          </p:cNvSpPr>
          <p:nvPr>
            <p:ph type="dt" sz="half" idx="10"/>
          </p:nvPr>
        </p:nvSpPr>
        <p:spPr/>
        <p:txBody>
          <a:bodyPr/>
          <a:lstStyle/>
          <a:p>
            <a:fld id="{38CFBA3D-0835-DA4F-9AF9-6D4DB83C6610}" type="datetimeFigureOut">
              <a:rPr lang="en-US" smtClean="0"/>
              <a:t>9/26/24</a:t>
            </a:fld>
            <a:endParaRPr lang="en-US"/>
          </a:p>
        </p:txBody>
      </p:sp>
      <p:sp>
        <p:nvSpPr>
          <p:cNvPr id="3" name="Footer Placeholder 2">
            <a:extLst>
              <a:ext uri="{FF2B5EF4-FFF2-40B4-BE49-F238E27FC236}">
                <a16:creationId xmlns:a16="http://schemas.microsoft.com/office/drawing/2014/main" id="{AFE54F8D-F10E-6147-A8CD-6DFA56CE87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519E0F-7981-564F-824D-62659E4E550E}"/>
              </a:ext>
            </a:extLst>
          </p:cNvPr>
          <p:cNvSpPr>
            <a:spLocks noGrp="1"/>
          </p:cNvSpPr>
          <p:nvPr>
            <p:ph type="sldNum" sz="quarter" idx="12"/>
          </p:nvPr>
        </p:nvSpPr>
        <p:spPr/>
        <p:txBody>
          <a:bodyPr/>
          <a:lstStyle/>
          <a:p>
            <a:fld id="{FB9B4B0A-9C92-BC48-BDD6-33779765CE88}" type="slidenum">
              <a:rPr lang="en-US" smtClean="0"/>
              <a:t>‹#›</a:t>
            </a:fld>
            <a:endParaRPr lang="en-US"/>
          </a:p>
        </p:txBody>
      </p:sp>
    </p:spTree>
    <p:extLst>
      <p:ext uri="{BB962C8B-B14F-4D97-AF65-F5344CB8AC3E}">
        <p14:creationId xmlns:p14="http://schemas.microsoft.com/office/powerpoint/2010/main" val="6753789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FB468-D589-1A4E-9357-D5B6B8E228C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7056A01-31BB-2A40-A509-F06019E75A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2C614C6-8D54-C648-9C63-4BF7F7BCC8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E0AFFF1-E652-4941-9C24-D6D6F142B84D}"/>
              </a:ext>
            </a:extLst>
          </p:cNvPr>
          <p:cNvSpPr>
            <a:spLocks noGrp="1"/>
          </p:cNvSpPr>
          <p:nvPr>
            <p:ph type="dt" sz="half" idx="10"/>
          </p:nvPr>
        </p:nvSpPr>
        <p:spPr/>
        <p:txBody>
          <a:bodyPr/>
          <a:lstStyle/>
          <a:p>
            <a:fld id="{38CFBA3D-0835-DA4F-9AF9-6D4DB83C6610}" type="datetimeFigureOut">
              <a:rPr lang="en-US" smtClean="0"/>
              <a:t>9/26/24</a:t>
            </a:fld>
            <a:endParaRPr lang="en-US"/>
          </a:p>
        </p:txBody>
      </p:sp>
      <p:sp>
        <p:nvSpPr>
          <p:cNvPr id="6" name="Footer Placeholder 5">
            <a:extLst>
              <a:ext uri="{FF2B5EF4-FFF2-40B4-BE49-F238E27FC236}">
                <a16:creationId xmlns:a16="http://schemas.microsoft.com/office/drawing/2014/main" id="{61ED0C5C-80AE-8642-B934-B3CCF31BD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BB16E9-78B9-6E45-BB46-80827C574696}"/>
              </a:ext>
            </a:extLst>
          </p:cNvPr>
          <p:cNvSpPr>
            <a:spLocks noGrp="1"/>
          </p:cNvSpPr>
          <p:nvPr>
            <p:ph type="sldNum" sz="quarter" idx="12"/>
          </p:nvPr>
        </p:nvSpPr>
        <p:spPr/>
        <p:txBody>
          <a:bodyPr/>
          <a:lstStyle/>
          <a:p>
            <a:fld id="{FB9B4B0A-9C92-BC48-BDD6-33779765CE88}" type="slidenum">
              <a:rPr lang="en-US" smtClean="0"/>
              <a:t>‹#›</a:t>
            </a:fld>
            <a:endParaRPr lang="en-US"/>
          </a:p>
        </p:txBody>
      </p:sp>
    </p:spTree>
    <p:extLst>
      <p:ext uri="{BB962C8B-B14F-4D97-AF65-F5344CB8AC3E}">
        <p14:creationId xmlns:p14="http://schemas.microsoft.com/office/powerpoint/2010/main" val="8254058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8708C-B1AD-CD42-863A-DAB884956F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82B0086-01A8-1E4B-9AC3-165B84E076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FF2431-0694-7E4F-AF43-09E6CD507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DA08A52-72C4-2A4D-A8DD-87743F0777F8}"/>
              </a:ext>
            </a:extLst>
          </p:cNvPr>
          <p:cNvSpPr>
            <a:spLocks noGrp="1"/>
          </p:cNvSpPr>
          <p:nvPr>
            <p:ph type="dt" sz="half" idx="10"/>
          </p:nvPr>
        </p:nvSpPr>
        <p:spPr/>
        <p:txBody>
          <a:bodyPr/>
          <a:lstStyle/>
          <a:p>
            <a:fld id="{38CFBA3D-0835-DA4F-9AF9-6D4DB83C6610}" type="datetimeFigureOut">
              <a:rPr lang="en-US" smtClean="0"/>
              <a:t>9/26/24</a:t>
            </a:fld>
            <a:endParaRPr lang="en-US"/>
          </a:p>
        </p:txBody>
      </p:sp>
      <p:sp>
        <p:nvSpPr>
          <p:cNvPr id="6" name="Footer Placeholder 5">
            <a:extLst>
              <a:ext uri="{FF2B5EF4-FFF2-40B4-BE49-F238E27FC236}">
                <a16:creationId xmlns:a16="http://schemas.microsoft.com/office/drawing/2014/main" id="{80AE4E67-662C-FF4F-89DA-EA37C5368F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2DC54A-7E92-154A-B25D-FB0575EB9282}"/>
              </a:ext>
            </a:extLst>
          </p:cNvPr>
          <p:cNvSpPr>
            <a:spLocks noGrp="1"/>
          </p:cNvSpPr>
          <p:nvPr>
            <p:ph type="sldNum" sz="quarter" idx="12"/>
          </p:nvPr>
        </p:nvSpPr>
        <p:spPr/>
        <p:txBody>
          <a:bodyPr/>
          <a:lstStyle/>
          <a:p>
            <a:fld id="{FB9B4B0A-9C92-BC48-BDD6-33779765CE88}" type="slidenum">
              <a:rPr lang="en-US" smtClean="0"/>
              <a:t>‹#›</a:t>
            </a:fld>
            <a:endParaRPr lang="en-US"/>
          </a:p>
        </p:txBody>
      </p:sp>
    </p:spTree>
    <p:extLst>
      <p:ext uri="{BB962C8B-B14F-4D97-AF65-F5344CB8AC3E}">
        <p14:creationId xmlns:p14="http://schemas.microsoft.com/office/powerpoint/2010/main" val="9511613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34FC-AAF4-D343-AB32-FF8DEA2A035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46EBA8D-23F2-614B-B086-51C93728B60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D04DD8-40B4-554A-8EBD-340E9AE43D30}"/>
              </a:ext>
            </a:extLst>
          </p:cNvPr>
          <p:cNvSpPr>
            <a:spLocks noGrp="1"/>
          </p:cNvSpPr>
          <p:nvPr>
            <p:ph type="dt" sz="half" idx="10"/>
          </p:nvPr>
        </p:nvSpPr>
        <p:spPr/>
        <p:txBody>
          <a:bodyPr/>
          <a:lstStyle/>
          <a:p>
            <a:fld id="{38CFBA3D-0835-DA4F-9AF9-6D4DB83C6610}" type="datetimeFigureOut">
              <a:rPr lang="en-US" smtClean="0"/>
              <a:t>9/26/24</a:t>
            </a:fld>
            <a:endParaRPr lang="en-US"/>
          </a:p>
        </p:txBody>
      </p:sp>
      <p:sp>
        <p:nvSpPr>
          <p:cNvPr id="5" name="Footer Placeholder 4">
            <a:extLst>
              <a:ext uri="{FF2B5EF4-FFF2-40B4-BE49-F238E27FC236}">
                <a16:creationId xmlns:a16="http://schemas.microsoft.com/office/drawing/2014/main" id="{FA8187EF-7528-4946-BAA4-61F59D391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DD65E7-11AC-9147-870A-B748C2B1BD5D}"/>
              </a:ext>
            </a:extLst>
          </p:cNvPr>
          <p:cNvSpPr>
            <a:spLocks noGrp="1"/>
          </p:cNvSpPr>
          <p:nvPr>
            <p:ph type="sldNum" sz="quarter" idx="12"/>
          </p:nvPr>
        </p:nvSpPr>
        <p:spPr/>
        <p:txBody>
          <a:bodyPr/>
          <a:lstStyle/>
          <a:p>
            <a:fld id="{FB9B4B0A-9C92-BC48-BDD6-33779765CE88}" type="slidenum">
              <a:rPr lang="en-US" smtClean="0"/>
              <a:t>‹#›</a:t>
            </a:fld>
            <a:endParaRPr lang="en-US"/>
          </a:p>
        </p:txBody>
      </p:sp>
    </p:spTree>
    <p:extLst>
      <p:ext uri="{BB962C8B-B14F-4D97-AF65-F5344CB8AC3E}">
        <p14:creationId xmlns:p14="http://schemas.microsoft.com/office/powerpoint/2010/main" val="36198675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35C85-E750-C147-9179-E45E57D084C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600F97E-ED72-704C-A9A7-7283ED547F7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06BBAC4-C20E-814B-BF89-BD35A068FD9A}"/>
              </a:ext>
            </a:extLst>
          </p:cNvPr>
          <p:cNvSpPr>
            <a:spLocks noGrp="1"/>
          </p:cNvSpPr>
          <p:nvPr>
            <p:ph type="dt" sz="half" idx="10"/>
          </p:nvPr>
        </p:nvSpPr>
        <p:spPr/>
        <p:txBody>
          <a:bodyPr/>
          <a:lstStyle/>
          <a:p>
            <a:fld id="{38CFBA3D-0835-DA4F-9AF9-6D4DB83C6610}" type="datetimeFigureOut">
              <a:rPr lang="en-US" smtClean="0"/>
              <a:t>9/26/24</a:t>
            </a:fld>
            <a:endParaRPr lang="en-US"/>
          </a:p>
        </p:txBody>
      </p:sp>
      <p:sp>
        <p:nvSpPr>
          <p:cNvPr id="5" name="Footer Placeholder 4">
            <a:extLst>
              <a:ext uri="{FF2B5EF4-FFF2-40B4-BE49-F238E27FC236}">
                <a16:creationId xmlns:a16="http://schemas.microsoft.com/office/drawing/2014/main" id="{09CCC5EE-EB9A-354A-A8F2-5460632251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DCE562-7301-224B-9092-CB0F16FFB681}"/>
              </a:ext>
            </a:extLst>
          </p:cNvPr>
          <p:cNvSpPr>
            <a:spLocks noGrp="1"/>
          </p:cNvSpPr>
          <p:nvPr>
            <p:ph type="sldNum" sz="quarter" idx="12"/>
          </p:nvPr>
        </p:nvSpPr>
        <p:spPr/>
        <p:txBody>
          <a:bodyPr/>
          <a:lstStyle/>
          <a:p>
            <a:fld id="{FB9B4B0A-9C92-BC48-BDD6-33779765CE88}" type="slidenum">
              <a:rPr lang="en-US" smtClean="0"/>
              <a:t>‹#›</a:t>
            </a:fld>
            <a:endParaRPr lang="en-US"/>
          </a:p>
        </p:txBody>
      </p:sp>
    </p:spTree>
    <p:extLst>
      <p:ext uri="{BB962C8B-B14F-4D97-AF65-F5344CB8AC3E}">
        <p14:creationId xmlns:p14="http://schemas.microsoft.com/office/powerpoint/2010/main" val="2814485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en-US"/>
              <a:t>AGM 2011, Plymouth</a:t>
            </a:r>
            <a:endParaRPr lang="en-GB"/>
          </a:p>
        </p:txBody>
      </p:sp>
      <p:sp>
        <p:nvSpPr>
          <p:cNvPr id="6" name="Footer Placeholder 5"/>
          <p:cNvSpPr>
            <a:spLocks noGrp="1"/>
          </p:cNvSpPr>
          <p:nvPr>
            <p:ph type="ftr" sz="quarter" idx="11"/>
          </p:nvPr>
        </p:nvSpPr>
        <p:spPr/>
        <p:txBody>
          <a:bodyPr/>
          <a:lstStyle/>
          <a:p>
            <a:pPr>
              <a:defRPr/>
            </a:pPr>
            <a:r>
              <a:rPr lang="en-GB"/>
              <a:t>Secretary’s Report</a:t>
            </a:r>
          </a:p>
          <a:p>
            <a:pPr>
              <a:defRPr/>
            </a:pPr>
            <a:r>
              <a:rPr lang="en-GB"/>
              <a:t>Challenger Society for Marine Science</a:t>
            </a:r>
          </a:p>
        </p:txBody>
      </p:sp>
      <p:sp>
        <p:nvSpPr>
          <p:cNvPr id="7" name="Slide Number Placeholder 6"/>
          <p:cNvSpPr>
            <a:spLocks noGrp="1"/>
          </p:cNvSpPr>
          <p:nvPr>
            <p:ph type="sldNum" sz="quarter" idx="12"/>
          </p:nvPr>
        </p:nvSpPr>
        <p:spPr/>
        <p:txBody>
          <a:bodyPr/>
          <a:lstStyle/>
          <a:p>
            <a:pPr>
              <a:defRPr/>
            </a:pPr>
            <a:fld id="{007E84EB-3410-4393-BBE0-69C29AC973FA}" type="slidenum">
              <a:rPr lang="en-GB" smtClean="0"/>
              <a:pPr>
                <a:defRPr/>
              </a:pPr>
              <a:t>‹#›</a:t>
            </a:fld>
            <a:endParaRPr lang="en-GB"/>
          </a:p>
        </p:txBody>
      </p:sp>
    </p:spTree>
    <p:extLst>
      <p:ext uri="{BB962C8B-B14F-4D97-AF65-F5344CB8AC3E}">
        <p14:creationId xmlns:p14="http://schemas.microsoft.com/office/powerpoint/2010/main" val="46559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en-US"/>
              <a:t>AGM 2011, Plymouth</a:t>
            </a:r>
            <a:endParaRPr lang="en-GB"/>
          </a:p>
        </p:txBody>
      </p:sp>
      <p:sp>
        <p:nvSpPr>
          <p:cNvPr id="6" name="Footer Placeholder 5"/>
          <p:cNvSpPr>
            <a:spLocks noGrp="1"/>
          </p:cNvSpPr>
          <p:nvPr>
            <p:ph type="ftr" sz="quarter" idx="11"/>
          </p:nvPr>
        </p:nvSpPr>
        <p:spPr/>
        <p:txBody>
          <a:bodyPr/>
          <a:lstStyle/>
          <a:p>
            <a:pPr>
              <a:defRPr/>
            </a:pPr>
            <a:r>
              <a:rPr lang="en-GB"/>
              <a:t>Secretary’s Report</a:t>
            </a:r>
          </a:p>
          <a:p>
            <a:pPr>
              <a:defRPr/>
            </a:pPr>
            <a:r>
              <a:rPr lang="en-GB"/>
              <a:t>Challenger Society for Marine Science</a:t>
            </a:r>
          </a:p>
        </p:txBody>
      </p:sp>
      <p:sp>
        <p:nvSpPr>
          <p:cNvPr id="7" name="Slide Number Placeholder 6"/>
          <p:cNvSpPr>
            <a:spLocks noGrp="1"/>
          </p:cNvSpPr>
          <p:nvPr>
            <p:ph type="sldNum" sz="quarter" idx="12"/>
          </p:nvPr>
        </p:nvSpPr>
        <p:spPr/>
        <p:txBody>
          <a:bodyPr/>
          <a:lstStyle/>
          <a:p>
            <a:pPr>
              <a:defRPr/>
            </a:pPr>
            <a:fld id="{85BFEC9D-DA61-4454-923C-A3FD4B4ECE74}" type="slidenum">
              <a:rPr lang="en-GB" smtClean="0"/>
              <a:pPr>
                <a:defRPr/>
              </a:pPr>
              <a:t>‹#›</a:t>
            </a:fld>
            <a:endParaRPr lang="en-GB"/>
          </a:p>
        </p:txBody>
      </p:sp>
    </p:spTree>
    <p:extLst>
      <p:ext uri="{BB962C8B-B14F-4D97-AF65-F5344CB8AC3E}">
        <p14:creationId xmlns:p14="http://schemas.microsoft.com/office/powerpoint/2010/main" val="3994143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AGM 2011, Plymouth</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GB"/>
              <a:t>Secretary’s Report</a:t>
            </a:r>
          </a:p>
          <a:p>
            <a:pPr>
              <a:defRPr/>
            </a:pPr>
            <a:r>
              <a:rPr lang="en-GB"/>
              <a:t>Challenger Society for Marine Science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5A41CA7-B7C0-4E8F-9347-2CFAC93BB1A1}" type="slidenum">
              <a:rPr lang="en-GB" smtClean="0"/>
              <a:pPr>
                <a:defRPr/>
              </a:pPr>
              <a:t>‹#›</a:t>
            </a:fld>
            <a:endParaRPr lang="en-GB"/>
          </a:p>
        </p:txBody>
      </p:sp>
    </p:spTree>
    <p:extLst>
      <p:ext uri="{BB962C8B-B14F-4D97-AF65-F5344CB8AC3E}">
        <p14:creationId xmlns:p14="http://schemas.microsoft.com/office/powerpoint/2010/main" val="2563274679"/>
      </p:ext>
    </p:extLst>
  </p:cSld>
  <p:clrMap bg1="dk1" tx1="lt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EEA25B-159C-FCCE-1EF3-B55B86A545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63AA7269-B0AE-9241-22FC-5CD3468378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31F21A93-EA35-7DC4-41DF-22490985AD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C7D865-6672-475B-918D-2CE4BDA1B5A7}" type="datetimeFigureOut">
              <a:rPr lang="nb-NO" smtClean="0"/>
              <a:t>26.09.2024</a:t>
            </a:fld>
            <a:endParaRPr lang="nb-NO"/>
          </a:p>
        </p:txBody>
      </p:sp>
      <p:sp>
        <p:nvSpPr>
          <p:cNvPr id="5" name="Footer Placeholder 4">
            <a:extLst>
              <a:ext uri="{FF2B5EF4-FFF2-40B4-BE49-F238E27FC236}">
                <a16:creationId xmlns:a16="http://schemas.microsoft.com/office/drawing/2014/main" id="{AA46D372-40C6-1465-8CCF-42F20D5D6E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Slide Number Placeholder 5">
            <a:extLst>
              <a:ext uri="{FF2B5EF4-FFF2-40B4-BE49-F238E27FC236}">
                <a16:creationId xmlns:a16="http://schemas.microsoft.com/office/drawing/2014/main" id="{1D69DC72-4447-44DB-19A1-7DF148E820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C3C889-E5AC-46F8-A6EE-ACA25EB895FB}" type="slidenum">
              <a:rPr lang="nb-NO" smtClean="0"/>
              <a:t>‹#›</a:t>
            </a:fld>
            <a:endParaRPr lang="nb-NO"/>
          </a:p>
        </p:txBody>
      </p:sp>
    </p:spTree>
    <p:extLst>
      <p:ext uri="{BB962C8B-B14F-4D97-AF65-F5344CB8AC3E}">
        <p14:creationId xmlns:p14="http://schemas.microsoft.com/office/powerpoint/2010/main" val="36876908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1066800" y="936841"/>
            <a:ext cx="8886884" cy="95366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1069848" y="2139696"/>
            <a:ext cx="8883836" cy="36776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804F519-BA47-2B81-CC1C-7E1F119EC69E}"/>
              </a:ext>
            </a:extLst>
          </p:cNvPr>
          <p:cNvSpPr>
            <a:spLocks noGrp="1"/>
          </p:cNvSpPr>
          <p:nvPr>
            <p:ph type="dt" sz="half" idx="2"/>
          </p:nvPr>
        </p:nvSpPr>
        <p:spPr>
          <a:xfrm rot="5400000">
            <a:off x="10477379" y="4629744"/>
            <a:ext cx="2653508" cy="365125"/>
          </a:xfrm>
          <a:prstGeom prst="rect">
            <a:avLst/>
          </a:prstGeom>
        </p:spPr>
        <p:txBody>
          <a:bodyPr vert="horz" lIns="91440" tIns="45720" rIns="91440" bIns="45720" rtlCol="0" anchor="ctr"/>
          <a:lstStyle>
            <a:lvl1pPr algn="r">
              <a:defRPr sz="900">
                <a:solidFill>
                  <a:schemeClr val="tx1"/>
                </a:solidFill>
              </a:defRPr>
            </a:lvl1pPr>
          </a:lstStyle>
          <a:p>
            <a:fld id="{1E351CED-465B-40B5-ADCE-957C918F227B}" type="datetimeFigureOut">
              <a:rPr lang="en-US" smtClean="0"/>
              <a:t>9/26/24</a:t>
            </a:fld>
            <a:endParaRPr lang="en-US"/>
          </a:p>
        </p:txBody>
      </p:sp>
      <p:sp>
        <p:nvSpPr>
          <p:cNvPr id="5" name="Footer Placeholder 4">
            <a:extLst>
              <a:ext uri="{FF2B5EF4-FFF2-40B4-BE49-F238E27FC236}">
                <a16:creationId xmlns:a16="http://schemas.microsoft.com/office/drawing/2014/main" id="{BE952D7B-C352-1630-4C3D-7D5983C04D4A}"/>
              </a:ext>
            </a:extLst>
          </p:cNvPr>
          <p:cNvSpPr>
            <a:spLocks noGrp="1"/>
          </p:cNvSpPr>
          <p:nvPr>
            <p:ph type="ftr" sz="quarter" idx="3"/>
          </p:nvPr>
        </p:nvSpPr>
        <p:spPr>
          <a:xfrm>
            <a:off x="8610602" y="6318446"/>
            <a:ext cx="2743198"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353800" y="6318446"/>
            <a:ext cx="615696" cy="365125"/>
          </a:xfrm>
          <a:prstGeom prst="rect">
            <a:avLst/>
          </a:prstGeom>
        </p:spPr>
        <p:txBody>
          <a:bodyPr vert="horz" lIns="91440" tIns="45720" rIns="91440" bIns="45720" rtlCol="0" anchor="ctr"/>
          <a:lstStyle>
            <a:lvl1pPr algn="r">
              <a:defRPr sz="1600" b="1">
                <a:solidFill>
                  <a:schemeClr val="tx1"/>
                </a:solidFill>
              </a:defRPr>
            </a:lvl1pPr>
          </a:lstStyle>
          <a:p>
            <a:fld id="{5A33CB2A-1702-4C1D-9CC4-8D472D39F19E}" type="slidenum">
              <a:rPr lang="en-US" smtClean="0"/>
              <a:t>‹#›</a:t>
            </a:fld>
            <a:endParaRPr lang="en-US"/>
          </a:p>
        </p:txBody>
      </p:sp>
    </p:spTree>
    <p:extLst>
      <p:ext uri="{BB962C8B-B14F-4D97-AF65-F5344CB8AC3E}">
        <p14:creationId xmlns:p14="http://schemas.microsoft.com/office/powerpoint/2010/main" val="2857910023"/>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EF11E7-201A-3740-A027-06530D443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8B168F-8A9B-1D45-B145-6597FB13C4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57107-263F-0C4A-B579-358C07DDB5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5D574-404B-6A4F-A5D4-3D0B7BD8E4B5}" type="datetimeFigureOut">
              <a:rPr lang="en-US" smtClean="0"/>
              <a:t>9/26/24</a:t>
            </a:fld>
            <a:endParaRPr lang="en-US"/>
          </a:p>
        </p:txBody>
      </p:sp>
      <p:sp>
        <p:nvSpPr>
          <p:cNvPr id="5" name="Footer Placeholder 4">
            <a:extLst>
              <a:ext uri="{FF2B5EF4-FFF2-40B4-BE49-F238E27FC236}">
                <a16:creationId xmlns:a16="http://schemas.microsoft.com/office/drawing/2014/main" id="{D73EAF9C-6F49-A542-8BFE-1CA72A728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BB7846-1C9F-DB4B-99B2-26488A906B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9D93A-4287-4E4A-87EE-044745BA15EF}" type="slidenum">
              <a:rPr lang="en-US" smtClean="0"/>
              <a:t>‹#›</a:t>
            </a:fld>
            <a:endParaRPr lang="en-US"/>
          </a:p>
        </p:txBody>
      </p:sp>
    </p:spTree>
    <p:extLst>
      <p:ext uri="{BB962C8B-B14F-4D97-AF65-F5344CB8AC3E}">
        <p14:creationId xmlns:p14="http://schemas.microsoft.com/office/powerpoint/2010/main" val="168642588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C9AFF-D2A6-43D2-A940-C5B128EEAE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3258901-001B-4298-807C-91F58B323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D5C60E-91ED-409B-AAA4-6FCAD8A7E1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E3AF48-7670-46B4-B79B-99FB48231CB1}" type="datetimeFigureOut">
              <a:rPr lang="en-GB" smtClean="0"/>
              <a:t>26/09/2024</a:t>
            </a:fld>
            <a:endParaRPr lang="en-GB"/>
          </a:p>
        </p:txBody>
      </p:sp>
      <p:sp>
        <p:nvSpPr>
          <p:cNvPr id="5" name="Footer Placeholder 4">
            <a:extLst>
              <a:ext uri="{FF2B5EF4-FFF2-40B4-BE49-F238E27FC236}">
                <a16:creationId xmlns:a16="http://schemas.microsoft.com/office/drawing/2014/main" id="{BE4EA5E9-EB6A-4C9C-8C9D-657CBA8D2D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1BEC12E-EDFC-4788-A9AC-BB1F7EC49F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131A-0893-4C1B-A76C-CBC846C67D0F}" type="slidenum">
              <a:rPr lang="en-GB" smtClean="0"/>
              <a:t>‹#›</a:t>
            </a:fld>
            <a:endParaRPr lang="en-GB"/>
          </a:p>
        </p:txBody>
      </p:sp>
    </p:spTree>
    <p:extLst>
      <p:ext uri="{BB962C8B-B14F-4D97-AF65-F5344CB8AC3E}">
        <p14:creationId xmlns:p14="http://schemas.microsoft.com/office/powerpoint/2010/main" val="287035564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3E0CC2-0EAF-6EE9-3666-558F40EA47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915091-7BFF-F4AF-0547-81C8F2F7F0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CDAF33D-AFDE-3F53-AD88-D2A362F07B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4EE4CE-EF64-DB43-8C17-1C11BF2F8105}" type="datetimeFigureOut">
              <a:rPr lang="en-US" smtClean="0"/>
              <a:t>9/26/24</a:t>
            </a:fld>
            <a:endParaRPr lang="en-US"/>
          </a:p>
        </p:txBody>
      </p:sp>
      <p:sp>
        <p:nvSpPr>
          <p:cNvPr id="5" name="Footer Placeholder 4">
            <a:extLst>
              <a:ext uri="{FF2B5EF4-FFF2-40B4-BE49-F238E27FC236}">
                <a16:creationId xmlns:a16="http://schemas.microsoft.com/office/drawing/2014/main" id="{D52DCCB5-0270-0E29-C37A-E0DD3B7731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F462CDF-8C6C-B69F-0FB5-C4C930D38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3E0389-3E1C-134C-BCBB-AA19BB7856A6}" type="slidenum">
              <a:rPr lang="en-US" smtClean="0"/>
              <a:t>‹#›</a:t>
            </a:fld>
            <a:endParaRPr lang="en-US"/>
          </a:p>
        </p:txBody>
      </p:sp>
    </p:spTree>
    <p:extLst>
      <p:ext uri="{BB962C8B-B14F-4D97-AF65-F5344CB8AC3E}">
        <p14:creationId xmlns:p14="http://schemas.microsoft.com/office/powerpoint/2010/main" val="29795317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7D8535-CCFC-5E48-B75B-0477CE7E1C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AED488F-AB9B-4B40-A13F-490D35FB09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BF3AC6C-15A9-A642-B086-EF24795FBC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CFBA3D-0835-DA4F-9AF9-6D4DB83C6610}" type="datetimeFigureOut">
              <a:rPr lang="en-US" smtClean="0"/>
              <a:t>9/26/24</a:t>
            </a:fld>
            <a:endParaRPr lang="en-US"/>
          </a:p>
        </p:txBody>
      </p:sp>
      <p:sp>
        <p:nvSpPr>
          <p:cNvPr id="5" name="Footer Placeholder 4">
            <a:extLst>
              <a:ext uri="{FF2B5EF4-FFF2-40B4-BE49-F238E27FC236}">
                <a16:creationId xmlns:a16="http://schemas.microsoft.com/office/drawing/2014/main" id="{DEAC18F7-315F-2B49-BE9F-ED17E2B0F4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34EF76-BCA2-B142-B888-F235B45E3E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B4B0A-9C92-BC48-BDD6-33779765CE88}" type="slidenum">
              <a:rPr lang="en-US" smtClean="0"/>
              <a:t>‹#›</a:t>
            </a:fld>
            <a:endParaRPr lang="en-US"/>
          </a:p>
        </p:txBody>
      </p:sp>
    </p:spTree>
    <p:extLst>
      <p:ext uri="{BB962C8B-B14F-4D97-AF65-F5344CB8AC3E}">
        <p14:creationId xmlns:p14="http://schemas.microsoft.com/office/powerpoint/2010/main" val="2060485954"/>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3.xml"/><Relationship Id="rId6" Type="http://schemas.openxmlformats.org/officeDocument/2006/relationships/chart" Target="../charts/chart1.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Layout" Target="../slideLayouts/slideLayout46.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6.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sign&#10;&#10;Description automatically generated">
            <a:extLst>
              <a:ext uri="{FF2B5EF4-FFF2-40B4-BE49-F238E27FC236}">
                <a16:creationId xmlns:a16="http://schemas.microsoft.com/office/drawing/2014/main" id="{393F878E-B3B1-46D5-BE64-C778E56B24DD}"/>
              </a:ext>
            </a:extLst>
          </p:cNvPr>
          <p:cNvPicPr>
            <a:picLocks noChangeAspect="1"/>
          </p:cNvPicPr>
          <p:nvPr/>
        </p:nvPicPr>
        <p:blipFill rotWithShape="1">
          <a:blip r:embed="rId2">
            <a:extLst>
              <a:ext uri="{28A0092B-C50C-407E-A947-70E740481C1C}">
                <a14:useLocalDpi xmlns:a14="http://schemas.microsoft.com/office/drawing/2010/main" val="0"/>
              </a:ext>
            </a:extLst>
          </a:blip>
          <a:srcRect t="8539" r="-1" b="-1"/>
          <a:stretch/>
        </p:blipFill>
        <p:spPr>
          <a:xfrm>
            <a:off x="3523488" y="10"/>
            <a:ext cx="8668512" cy="6857990"/>
          </a:xfrm>
          <a:prstGeom prst="rect">
            <a:avLst/>
          </a:prstGeom>
        </p:spPr>
      </p:pic>
      <p:sp>
        <p:nvSpPr>
          <p:cNvPr id="40" name="Rectangle 3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EB97FDBE-10F2-4EAD-9767-0FC2956EAC98}"/>
              </a:ext>
            </a:extLst>
          </p:cNvPr>
          <p:cNvSpPr>
            <a:spLocks noGrp="1"/>
          </p:cNvSpPr>
          <p:nvPr>
            <p:ph type="ctrTitle"/>
          </p:nvPr>
        </p:nvSpPr>
        <p:spPr>
          <a:xfrm>
            <a:off x="407368" y="1122363"/>
            <a:ext cx="4693703" cy="3204134"/>
          </a:xfrm>
        </p:spPr>
        <p:txBody>
          <a:bodyPr anchor="b">
            <a:normAutofit/>
          </a:bodyPr>
          <a:lstStyle/>
          <a:p>
            <a:pPr algn="l"/>
            <a:r>
              <a:rPr lang="en-GB" sz="5400" dirty="0"/>
              <a:t>AGM 2024</a:t>
            </a:r>
          </a:p>
        </p:txBody>
      </p:sp>
      <p:sp>
        <p:nvSpPr>
          <p:cNvPr id="5" name="Subtitle 4">
            <a:extLst>
              <a:ext uri="{FF2B5EF4-FFF2-40B4-BE49-F238E27FC236}">
                <a16:creationId xmlns:a16="http://schemas.microsoft.com/office/drawing/2014/main" id="{5075726E-A9E7-466F-B4D0-8BF52C8BB142}"/>
              </a:ext>
            </a:extLst>
          </p:cNvPr>
          <p:cNvSpPr>
            <a:spLocks noGrp="1"/>
          </p:cNvSpPr>
          <p:nvPr>
            <p:ph type="subTitle" idx="1"/>
          </p:nvPr>
        </p:nvSpPr>
        <p:spPr>
          <a:xfrm>
            <a:off x="405972" y="4872922"/>
            <a:ext cx="5041956" cy="1208141"/>
          </a:xfrm>
        </p:spPr>
        <p:txBody>
          <a:bodyPr>
            <a:normAutofit/>
          </a:bodyPr>
          <a:lstStyle/>
          <a:p>
            <a:pPr algn="l"/>
            <a:r>
              <a:rPr lang="en-GB" dirty="0"/>
              <a:t>Challenger Society for Marine Science</a:t>
            </a:r>
          </a:p>
          <a:p>
            <a:pPr algn="l"/>
            <a:r>
              <a:rPr lang="en-GB" dirty="0"/>
              <a:t>18</a:t>
            </a:r>
            <a:r>
              <a:rPr lang="en-GB" baseline="30000" dirty="0"/>
              <a:t>th</a:t>
            </a:r>
            <a:r>
              <a:rPr lang="en-GB" dirty="0"/>
              <a:t> September 2024</a:t>
            </a:r>
          </a:p>
        </p:txBody>
      </p:sp>
      <p:sp>
        <p:nvSpPr>
          <p:cNvPr id="42" name="Rectangle 4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86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4" name="Freeform: Shape 13">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0" name="Freeform: Shape 19">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5A2243E3-E68A-A04D-975B-B38EF471EF5D}"/>
              </a:ext>
            </a:extLst>
          </p:cNvPr>
          <p:cNvSpPr txBox="1"/>
          <p:nvPr/>
        </p:nvSpPr>
        <p:spPr>
          <a:xfrm>
            <a:off x="6700739" y="5231692"/>
            <a:ext cx="5397195" cy="200105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sng" strike="noStrike" kern="1200" cap="none" spc="0" normalizeH="0" baseline="0" noProof="0" dirty="0">
                <a:ln>
                  <a:noFill/>
                </a:ln>
                <a:solidFill>
                  <a:srgbClr val="ED7D31"/>
                </a:solidFill>
                <a:effectLst/>
                <a:uLnTx/>
                <a:uFillTx/>
                <a:latin typeface="Calibri" panose="020F0502020204030204"/>
                <a:ea typeface="+mn-ea"/>
                <a:cs typeface="+mn-cs"/>
              </a:rPr>
              <a:t>LinkedIn page: start Nov 2023</a:t>
            </a:r>
            <a:endParaRPr kumimoji="0" lang="en-US" sz="2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11B81E9C-8832-D940-B22A-B88A71644EE7}"/>
              </a:ext>
            </a:extLst>
          </p:cNvPr>
          <p:cNvSpPr txBox="1"/>
          <p:nvPr/>
        </p:nvSpPr>
        <p:spPr>
          <a:xfrm>
            <a:off x="7386638" y="271463"/>
            <a:ext cx="3616355" cy="369332"/>
          </a:xfrm>
          <a:prstGeom prst="rect">
            <a:avLst/>
          </a:prstGeom>
          <a:solidFill>
            <a:schemeClr val="accent6">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Captain’s Blog</a:t>
            </a:r>
          </a:p>
        </p:txBody>
      </p:sp>
      <p:sp>
        <p:nvSpPr>
          <p:cNvPr id="39" name="TextBox 38">
            <a:extLst>
              <a:ext uri="{FF2B5EF4-FFF2-40B4-BE49-F238E27FC236}">
                <a16:creationId xmlns:a16="http://schemas.microsoft.com/office/drawing/2014/main" id="{6CD11381-B9C5-1044-A55F-CF7A08FFC30D}"/>
              </a:ext>
            </a:extLst>
          </p:cNvPr>
          <p:cNvSpPr txBox="1"/>
          <p:nvPr/>
        </p:nvSpPr>
        <p:spPr>
          <a:xfrm>
            <a:off x="1356009" y="5432374"/>
            <a:ext cx="3659912" cy="1107996"/>
          </a:xfrm>
          <a:prstGeom prst="rect">
            <a:avLst/>
          </a:prstGeom>
          <a:noFill/>
        </p:spPr>
        <p:txBody>
          <a:bodyPr wrap="square" rtlCol="0">
            <a:spAutoFit/>
          </a:bodyPr>
          <a:lstStyle/>
          <a:p>
            <a:pPr marL="366713" marR="0" lvl="0" indent="-366713"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Followers:  5133	 </a:t>
            </a:r>
          </a:p>
          <a:p>
            <a:pPr marL="366713" marR="0" lvl="0" indent="-366713"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↑272 followers from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2EC09B0E-44DB-6041-9ADB-A585E0FB09FF}"/>
              </a:ext>
            </a:extLst>
          </p:cNvPr>
          <p:cNvSpPr txBox="1"/>
          <p:nvPr/>
        </p:nvSpPr>
        <p:spPr>
          <a:xfrm>
            <a:off x="871538" y="171145"/>
            <a:ext cx="51384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COMMUNICATIONS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Anna McGregor</a:t>
            </a:r>
          </a:p>
        </p:txBody>
      </p:sp>
      <p:sp>
        <p:nvSpPr>
          <p:cNvPr id="8" name="TextBox 7">
            <a:extLst>
              <a:ext uri="{FF2B5EF4-FFF2-40B4-BE49-F238E27FC236}">
                <a16:creationId xmlns:a16="http://schemas.microsoft.com/office/drawing/2014/main" id="{DB0DFEA7-A26E-E2BE-FA6D-1CFE37366A47}"/>
              </a:ext>
            </a:extLst>
          </p:cNvPr>
          <p:cNvSpPr txBox="1"/>
          <p:nvPr/>
        </p:nvSpPr>
        <p:spPr>
          <a:xfrm>
            <a:off x="6761101" y="5986372"/>
            <a:ext cx="3716777" cy="1200329"/>
          </a:xfrm>
          <a:prstGeom prst="rect">
            <a:avLst/>
          </a:prstGeom>
          <a:noFill/>
        </p:spPr>
        <p:txBody>
          <a:bodyPr wrap="square" rtlCol="0">
            <a:spAutoFit/>
          </a:bodyPr>
          <a:lstStyle/>
          <a:p>
            <a:pPr marL="366713" marR="0" lvl="0" indent="-366713"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Linkedin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~450 impressions/month</a:t>
            </a:r>
          </a:p>
          <a:p>
            <a:pPr marL="366713" marR="0" lvl="0" indent="-366713"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Blog: 11 posts published</a:t>
            </a:r>
          </a:p>
          <a:p>
            <a:pPr marL="366713" marR="0" lvl="0" indent="-366713"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graph of blue squares&#10;&#10;Description automatically generated with medium confidence">
            <a:extLst>
              <a:ext uri="{FF2B5EF4-FFF2-40B4-BE49-F238E27FC236}">
                <a16:creationId xmlns:a16="http://schemas.microsoft.com/office/drawing/2014/main" id="{04FA1E1F-D096-1D73-B9A1-52A1E9C56452}"/>
              </a:ext>
            </a:extLst>
          </p:cNvPr>
          <p:cNvPicPr>
            <a:picLocks noChangeAspect="1"/>
          </p:cNvPicPr>
          <p:nvPr/>
        </p:nvPicPr>
        <p:blipFill rotWithShape="1">
          <a:blip r:embed="rId3"/>
          <a:srcRect l="8233"/>
          <a:stretch/>
        </p:blipFill>
        <p:spPr>
          <a:xfrm>
            <a:off x="6869070" y="804123"/>
            <a:ext cx="4725689" cy="2092520"/>
          </a:xfrm>
          <a:prstGeom prst="rect">
            <a:avLst/>
          </a:prstGeom>
        </p:spPr>
      </p:pic>
      <p:pic>
        <p:nvPicPr>
          <p:cNvPr id="26" name="Picture 25" descr="A screenshot of a calendar&#10;&#10;Description automatically generated">
            <a:extLst>
              <a:ext uri="{FF2B5EF4-FFF2-40B4-BE49-F238E27FC236}">
                <a16:creationId xmlns:a16="http://schemas.microsoft.com/office/drawing/2014/main" id="{DCC3037F-686A-9393-E0ED-D00717181F2B}"/>
              </a:ext>
            </a:extLst>
          </p:cNvPr>
          <p:cNvPicPr>
            <a:picLocks noChangeAspect="1"/>
          </p:cNvPicPr>
          <p:nvPr/>
        </p:nvPicPr>
        <p:blipFill>
          <a:blip r:embed="rId4"/>
          <a:stretch>
            <a:fillRect/>
          </a:stretch>
        </p:blipFill>
        <p:spPr>
          <a:xfrm>
            <a:off x="6484254" y="2728079"/>
            <a:ext cx="5397195" cy="2302214"/>
          </a:xfrm>
          <a:prstGeom prst="rect">
            <a:avLst/>
          </a:prstGeom>
        </p:spPr>
      </p:pic>
      <p:pic>
        <p:nvPicPr>
          <p:cNvPr id="29" name="Picture 28" descr="A close up of a number&#10;&#10;Description automatically generated">
            <a:extLst>
              <a:ext uri="{FF2B5EF4-FFF2-40B4-BE49-F238E27FC236}">
                <a16:creationId xmlns:a16="http://schemas.microsoft.com/office/drawing/2014/main" id="{E596B0C9-8E4E-E1B5-51C8-BDECADA2B130}"/>
              </a:ext>
            </a:extLst>
          </p:cNvPr>
          <p:cNvPicPr>
            <a:picLocks noChangeAspect="1"/>
          </p:cNvPicPr>
          <p:nvPr/>
        </p:nvPicPr>
        <p:blipFill>
          <a:blip r:embed="rId5"/>
          <a:stretch>
            <a:fillRect/>
          </a:stretch>
        </p:blipFill>
        <p:spPr>
          <a:xfrm>
            <a:off x="11379944" y="804593"/>
            <a:ext cx="580076" cy="1907098"/>
          </a:xfrm>
          <a:prstGeom prst="rect">
            <a:avLst/>
          </a:prstGeom>
        </p:spPr>
      </p:pic>
      <p:sp>
        <p:nvSpPr>
          <p:cNvPr id="28" name="Rectangle 27">
            <a:extLst>
              <a:ext uri="{FF2B5EF4-FFF2-40B4-BE49-F238E27FC236}">
                <a16:creationId xmlns:a16="http://schemas.microsoft.com/office/drawing/2014/main" id="{5B1C6CEC-93D4-DE88-168E-CD532A409F07}"/>
              </a:ext>
            </a:extLst>
          </p:cNvPr>
          <p:cNvSpPr/>
          <p:nvPr/>
        </p:nvSpPr>
        <p:spPr>
          <a:xfrm>
            <a:off x="6511446" y="4566835"/>
            <a:ext cx="5066313" cy="20474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7" name="Chart 26">
            <a:extLst>
              <a:ext uri="{FF2B5EF4-FFF2-40B4-BE49-F238E27FC236}">
                <a16:creationId xmlns:a16="http://schemas.microsoft.com/office/drawing/2014/main" id="{A68A50BA-3FD4-0C48-B43A-E47EAFD83ABC}"/>
              </a:ext>
            </a:extLst>
          </p:cNvPr>
          <p:cNvGraphicFramePr>
            <a:graphicFrameLocks/>
          </p:cNvGraphicFramePr>
          <p:nvPr/>
        </p:nvGraphicFramePr>
        <p:xfrm>
          <a:off x="523092" y="1370618"/>
          <a:ext cx="5072563" cy="3787767"/>
        </p:xfrm>
        <a:graphic>
          <a:graphicData uri="http://schemas.openxmlformats.org/drawingml/2006/chart">
            <c:chart xmlns:c="http://schemas.openxmlformats.org/drawingml/2006/chart" xmlns:r="http://schemas.openxmlformats.org/officeDocument/2006/relationships" r:id="rId6"/>
          </a:graphicData>
        </a:graphic>
      </p:graphicFrame>
      <p:sp>
        <p:nvSpPr>
          <p:cNvPr id="34" name="TextBox 33">
            <a:extLst>
              <a:ext uri="{FF2B5EF4-FFF2-40B4-BE49-F238E27FC236}">
                <a16:creationId xmlns:a16="http://schemas.microsoft.com/office/drawing/2014/main" id="{C2816BD3-804B-EE49-819F-E31D03746ACF}"/>
              </a:ext>
            </a:extLst>
          </p:cNvPr>
          <p:cNvSpPr txBox="1"/>
          <p:nvPr/>
        </p:nvSpPr>
        <p:spPr>
          <a:xfrm>
            <a:off x="1399566" y="1500853"/>
            <a:ext cx="3616355" cy="369332"/>
          </a:xfrm>
          <a:prstGeom prst="rect">
            <a:avLst/>
          </a:prstGeom>
          <a:solidFill>
            <a:schemeClr val="accent6">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Twitter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challengersoc</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421682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B0D7C6-23C2-4A47-AC1F-9F0360F44B74}"/>
              </a:ext>
            </a:extLst>
          </p:cNvPr>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Aft>
                <a:spcPts val="600"/>
              </a:spcAft>
            </a:pPr>
            <a:r>
              <a:rPr lang="en-US" sz="5200" kern="1200" dirty="0">
                <a:solidFill>
                  <a:schemeClr val="tx2"/>
                </a:solidFill>
                <a:latin typeface="+mj-lt"/>
                <a:ea typeface="+mj-ea"/>
                <a:cs typeface="+mj-cs"/>
              </a:rPr>
              <a:t>4. Portfolio reports</a:t>
            </a:r>
          </a:p>
        </p:txBody>
      </p:sp>
      <p:sp>
        <p:nvSpPr>
          <p:cNvPr id="2" name="TextBox 1">
            <a:extLst>
              <a:ext uri="{FF2B5EF4-FFF2-40B4-BE49-F238E27FC236}">
                <a16:creationId xmlns:a16="http://schemas.microsoft.com/office/drawing/2014/main" id="{E39447E3-8480-B336-730C-905C68243C89}"/>
              </a:ext>
            </a:extLst>
          </p:cNvPr>
          <p:cNvSpPr txBox="1"/>
          <p:nvPr/>
        </p:nvSpPr>
        <p:spPr>
          <a:xfrm>
            <a:off x="5186135" y="4005064"/>
            <a:ext cx="1819729" cy="523220"/>
          </a:xfrm>
          <a:prstGeom prst="rect">
            <a:avLst/>
          </a:prstGeom>
          <a:noFill/>
        </p:spPr>
        <p:txBody>
          <a:bodyPr wrap="none" rtlCol="0">
            <a:spAutoFit/>
          </a:bodyPr>
          <a:lstStyle/>
          <a:p>
            <a:r>
              <a:rPr lang="en-US" sz="2800" dirty="0"/>
              <a:t>UK SCOR</a:t>
            </a:r>
          </a:p>
        </p:txBody>
      </p:sp>
    </p:spTree>
    <p:extLst>
      <p:ext uri="{BB962C8B-B14F-4D97-AF65-F5344CB8AC3E}">
        <p14:creationId xmlns:p14="http://schemas.microsoft.com/office/powerpoint/2010/main" val="1607045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935B6-5182-2646-ACF2-C9F2C1F5D6AA}"/>
              </a:ext>
            </a:extLst>
          </p:cNvPr>
          <p:cNvSpPr>
            <a:spLocks noGrp="1"/>
          </p:cNvSpPr>
          <p:nvPr>
            <p:ph type="title"/>
          </p:nvPr>
        </p:nvSpPr>
        <p:spPr/>
        <p:txBody>
          <a:bodyPr/>
          <a:lstStyle/>
          <a:p>
            <a:r>
              <a:rPr lang="en-GB" dirty="0"/>
              <a:t>SCOR</a:t>
            </a:r>
          </a:p>
        </p:txBody>
      </p:sp>
      <p:sp>
        <p:nvSpPr>
          <p:cNvPr id="3" name="Content Placeholder 2">
            <a:extLst>
              <a:ext uri="{FF2B5EF4-FFF2-40B4-BE49-F238E27FC236}">
                <a16:creationId xmlns:a16="http://schemas.microsoft.com/office/drawing/2014/main" id="{9C318A64-FF96-5C4A-8DBB-C84F2DAF0178}"/>
              </a:ext>
            </a:extLst>
          </p:cNvPr>
          <p:cNvSpPr>
            <a:spLocks noGrp="1"/>
          </p:cNvSpPr>
          <p:nvPr>
            <p:ph idx="1"/>
          </p:nvPr>
        </p:nvSpPr>
        <p:spPr>
          <a:xfrm>
            <a:off x="364863" y="1522208"/>
            <a:ext cx="6294120" cy="5335792"/>
          </a:xfrm>
        </p:spPr>
        <p:txBody>
          <a:bodyPr>
            <a:normAutofit fontScale="92500" lnSpcReduction="20000"/>
          </a:bodyPr>
          <a:lstStyle/>
          <a:p>
            <a:r>
              <a:rPr lang="en-GB" dirty="0"/>
              <a:t>UK continues to play a key role in SCOR</a:t>
            </a:r>
          </a:p>
          <a:p>
            <a:pPr lvl="1"/>
            <a:r>
              <a:rPr lang="en-GB" dirty="0"/>
              <a:t>600 scientists from 60 countries participate in SCOR activities</a:t>
            </a:r>
          </a:p>
          <a:p>
            <a:pPr lvl="1"/>
            <a:r>
              <a:rPr lang="en-GB" dirty="0"/>
              <a:t>8 current working groups are chaired by UK scientists</a:t>
            </a:r>
          </a:p>
          <a:p>
            <a:pPr lvl="1"/>
            <a:endParaRPr lang="en-GB" dirty="0"/>
          </a:p>
          <a:p>
            <a:r>
              <a:rPr lang="en-GB" dirty="0"/>
              <a:t>Three new SCOR working groups approved</a:t>
            </a:r>
          </a:p>
          <a:p>
            <a:pPr lvl="1"/>
            <a:r>
              <a:rPr lang="en-GB" sz="1800" dirty="0">
                <a:effectLst/>
                <a:latin typeface="ArialMT"/>
              </a:rPr>
              <a:t>WG168 4D BGC: Coordinating the Development of Gridded Four-Dimensional Data Products from Biogeochemical-Argo Observations</a:t>
            </a:r>
            <a:endParaRPr lang="en-GB" dirty="0"/>
          </a:p>
          <a:p>
            <a:pPr lvl="1"/>
            <a:r>
              <a:rPr lang="en-GB" sz="1800" dirty="0">
                <a:effectLst/>
                <a:latin typeface="ArialMT"/>
              </a:rPr>
              <a:t>WG169 GLUBS: Global Library of Underwater Biological Sounds</a:t>
            </a:r>
          </a:p>
          <a:p>
            <a:pPr lvl="1"/>
            <a:r>
              <a:rPr lang="en-GB" sz="1800" dirty="0">
                <a:effectLst/>
                <a:latin typeface="ArialMT"/>
              </a:rPr>
              <a:t>WG170 PRIMO: Physiology and Rates in Microbial Oceanography</a:t>
            </a:r>
          </a:p>
          <a:p>
            <a:r>
              <a:rPr lang="en-GB" dirty="0"/>
              <a:t>Capacity development continued, with new visiting scholars sponsored </a:t>
            </a:r>
          </a:p>
          <a:p>
            <a:r>
              <a:rPr lang="en-GB" dirty="0"/>
              <a:t>Ongoing links with SCAR via co sponsorship of the Southern Ocean Observing System</a:t>
            </a:r>
          </a:p>
        </p:txBody>
      </p:sp>
      <p:pic>
        <p:nvPicPr>
          <p:cNvPr id="1026" name="Picture 2" descr="Scientific Committee on Oceanic Research (SCOR)">
            <a:extLst>
              <a:ext uri="{FF2B5EF4-FFF2-40B4-BE49-F238E27FC236}">
                <a16:creationId xmlns:a16="http://schemas.microsoft.com/office/drawing/2014/main" id="{36C8E95D-042C-C04B-B45F-A27B492DC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8079" y="286759"/>
            <a:ext cx="3522233" cy="20903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3C7C93-8DBD-7242-B9D4-E3F3285A7C03}"/>
              </a:ext>
            </a:extLst>
          </p:cNvPr>
          <p:cNvSpPr txBox="1"/>
          <p:nvPr/>
        </p:nvSpPr>
        <p:spPr>
          <a:xfrm>
            <a:off x="6917166" y="2600923"/>
            <a:ext cx="4561243" cy="3539430"/>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GB" sz="1600" dirty="0"/>
              <a:t>Challenger Society covers 51% of SCOR subscriptions and council is the UK SCOR committee</a:t>
            </a:r>
          </a:p>
          <a:p>
            <a:pPr marL="742950" lvl="1" indent="-285750">
              <a:buFont typeface="Arial" panose="020B0604020202020204" pitchFamily="34" charset="0"/>
              <a:buChar char="•"/>
            </a:pPr>
            <a:r>
              <a:rPr lang="en-GB" sz="1600" dirty="0"/>
              <a:t>UK SCOR committee meets annually to review working group proposals and discuss strategy</a:t>
            </a:r>
          </a:p>
          <a:p>
            <a:pPr marL="742950" lvl="1" indent="-285750">
              <a:buFont typeface="Arial" panose="020B0604020202020204" pitchFamily="34" charset="0"/>
              <a:buChar char="•"/>
            </a:pPr>
            <a:r>
              <a:rPr lang="en-GB" sz="1600" dirty="0"/>
              <a:t>Contributions to overall Challenger Society strategy developed</a:t>
            </a:r>
          </a:p>
          <a:p>
            <a:pPr marL="742950" lvl="1" indent="-285750">
              <a:buFont typeface="Arial" panose="020B0604020202020204" pitchFamily="34" charset="0"/>
              <a:buChar char="•"/>
            </a:pPr>
            <a:r>
              <a:rPr lang="en-GB" sz="1600" dirty="0"/>
              <a:t>Partnership with the Royal Society continues to work well</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UK SCOR review of Working Group applications completed, new groups to be decided at 2024 SCOR AGM in Oct</a:t>
            </a:r>
          </a:p>
        </p:txBody>
      </p:sp>
    </p:spTree>
    <p:extLst>
      <p:ext uri="{BB962C8B-B14F-4D97-AF65-F5344CB8AC3E}">
        <p14:creationId xmlns:p14="http://schemas.microsoft.com/office/powerpoint/2010/main" val="1049502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B0D7C6-23C2-4A47-AC1F-9F0360F44B74}"/>
              </a:ext>
            </a:extLst>
          </p:cNvPr>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Aft>
                <a:spcPts val="600"/>
              </a:spcAft>
            </a:pPr>
            <a:r>
              <a:rPr lang="en-US" sz="5200" kern="1200" dirty="0">
                <a:solidFill>
                  <a:schemeClr val="tx2"/>
                </a:solidFill>
                <a:latin typeface="+mj-lt"/>
                <a:ea typeface="+mj-ea"/>
                <a:cs typeface="+mj-cs"/>
              </a:rPr>
              <a:t>4. Portfolio reports</a:t>
            </a:r>
          </a:p>
        </p:txBody>
      </p:sp>
      <p:sp>
        <p:nvSpPr>
          <p:cNvPr id="2" name="TextBox 1">
            <a:extLst>
              <a:ext uri="{FF2B5EF4-FFF2-40B4-BE49-F238E27FC236}">
                <a16:creationId xmlns:a16="http://schemas.microsoft.com/office/drawing/2014/main" id="{E39447E3-8480-B336-730C-905C68243C89}"/>
              </a:ext>
            </a:extLst>
          </p:cNvPr>
          <p:cNvSpPr txBox="1"/>
          <p:nvPr/>
        </p:nvSpPr>
        <p:spPr>
          <a:xfrm>
            <a:off x="5407381" y="4074718"/>
            <a:ext cx="1377237" cy="523220"/>
          </a:xfrm>
          <a:prstGeom prst="rect">
            <a:avLst/>
          </a:prstGeom>
          <a:noFill/>
        </p:spPr>
        <p:txBody>
          <a:bodyPr wrap="none" rtlCol="0">
            <a:spAutoFit/>
          </a:bodyPr>
          <a:lstStyle/>
          <a:p>
            <a:r>
              <a:rPr lang="en-US" sz="2800" dirty="0"/>
              <a:t>Awards</a:t>
            </a:r>
          </a:p>
        </p:txBody>
      </p:sp>
    </p:spTree>
    <p:extLst>
      <p:ext uri="{BB962C8B-B14F-4D97-AF65-F5344CB8AC3E}">
        <p14:creationId xmlns:p14="http://schemas.microsoft.com/office/powerpoint/2010/main" val="2078141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AF5E3C-D2A5-412C-8EA9-4A8043FDCCFB}"/>
              </a:ext>
            </a:extLst>
          </p:cNvPr>
          <p:cNvSpPr>
            <a:spLocks noGrp="1"/>
          </p:cNvSpPr>
          <p:nvPr>
            <p:ph type="title"/>
          </p:nvPr>
        </p:nvSpPr>
        <p:spPr>
          <a:xfrm>
            <a:off x="6567947" y="549249"/>
            <a:ext cx="4785851" cy="1671567"/>
          </a:xfrm>
        </p:spPr>
        <p:txBody>
          <a:bodyPr>
            <a:normAutofit/>
          </a:bodyPr>
          <a:lstStyle/>
          <a:p>
            <a:r>
              <a:rPr lang="en-GB" sz="4000" b="1" dirty="0">
                <a:solidFill>
                  <a:schemeClr val="bg1"/>
                </a:solidFill>
                <a:latin typeface="+mn-lt"/>
              </a:rPr>
              <a:t>Travel Awards</a:t>
            </a:r>
          </a:p>
        </p:txBody>
      </p:sp>
      <p:pic>
        <p:nvPicPr>
          <p:cNvPr id="13" name="Picture 12" descr="A group of people sitting on a staircase&#10;&#10;Description automatically generated">
            <a:extLst>
              <a:ext uri="{FF2B5EF4-FFF2-40B4-BE49-F238E27FC236}">
                <a16:creationId xmlns:a16="http://schemas.microsoft.com/office/drawing/2014/main" id="{C109F4D5-140D-0E15-C352-D56EE8BAC5C7}"/>
              </a:ext>
            </a:extLst>
          </p:cNvPr>
          <p:cNvPicPr>
            <a:picLocks noChangeAspect="1"/>
          </p:cNvPicPr>
          <p:nvPr/>
        </p:nvPicPr>
        <p:blipFill>
          <a:blip r:embed="rId2">
            <a:extLst>
              <a:ext uri="{28A0092B-C50C-407E-A947-70E740481C1C}">
                <a14:useLocalDpi xmlns:a14="http://schemas.microsoft.com/office/drawing/2010/main" val="0"/>
              </a:ext>
            </a:extLst>
          </a:blip>
          <a:srcRect l="1207" r="6" b="6"/>
          <a:stretch/>
        </p:blipFill>
        <p:spPr>
          <a:xfrm>
            <a:off x="-1" y="10"/>
            <a:ext cx="3003123" cy="1679499"/>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42B74327-647E-F33F-FA10-0817FBFF9BA6}"/>
              </a:ext>
            </a:extLst>
          </p:cNvPr>
          <p:cNvPicPr>
            <a:picLocks noChangeAspect="1"/>
          </p:cNvPicPr>
          <p:nvPr/>
        </p:nvPicPr>
        <p:blipFill>
          <a:blip r:embed="rId3">
            <a:extLst>
              <a:ext uri="{28A0092B-C50C-407E-A947-70E740481C1C}">
                <a14:useLocalDpi xmlns:a14="http://schemas.microsoft.com/office/drawing/2010/main" val="0"/>
              </a:ext>
            </a:extLst>
          </a:blip>
          <a:srcRect t="3091" r="3" b="5230"/>
          <a:stretch/>
        </p:blipFill>
        <p:spPr>
          <a:xfrm>
            <a:off x="20" y="1843285"/>
            <a:ext cx="3003103" cy="2064985"/>
          </a:xfrm>
          <a:prstGeom prst="rect">
            <a:avLst/>
          </a:prstGeom>
        </p:spPr>
      </p:pic>
      <p:pic>
        <p:nvPicPr>
          <p:cNvPr id="16" name="Picture 15" descr="A person wearing headphones and taking a selfie&#10;&#10;Description automatically generated">
            <a:extLst>
              <a:ext uri="{FF2B5EF4-FFF2-40B4-BE49-F238E27FC236}">
                <a16:creationId xmlns:a16="http://schemas.microsoft.com/office/drawing/2014/main" id="{AF8C10B1-CAC5-2AC3-05F6-8B222FA809C6}"/>
              </a:ext>
            </a:extLst>
          </p:cNvPr>
          <p:cNvPicPr>
            <a:picLocks noChangeAspect="1"/>
          </p:cNvPicPr>
          <p:nvPr/>
        </p:nvPicPr>
        <p:blipFill>
          <a:blip r:embed="rId4">
            <a:extLst>
              <a:ext uri="{28A0092B-C50C-407E-A947-70E740481C1C}">
                <a14:useLocalDpi xmlns:a14="http://schemas.microsoft.com/office/drawing/2010/main" val="0"/>
              </a:ext>
            </a:extLst>
          </a:blip>
          <a:srcRect l="24" r="3988" b="-4"/>
          <a:stretch/>
        </p:blipFill>
        <p:spPr>
          <a:xfrm>
            <a:off x="3180257" y="1"/>
            <a:ext cx="3016307" cy="2223338"/>
          </a:xfrm>
          <a:prstGeom prst="rect">
            <a:avLst/>
          </a:prstGeom>
        </p:spPr>
      </p:pic>
      <p:pic>
        <p:nvPicPr>
          <p:cNvPr id="20" name="Picture 19" descr="A person swimming under water&#10;&#10;Description automatically generated">
            <a:extLst>
              <a:ext uri="{FF2B5EF4-FFF2-40B4-BE49-F238E27FC236}">
                <a16:creationId xmlns:a16="http://schemas.microsoft.com/office/drawing/2014/main" id="{FD061A91-5CAA-D252-97B9-6F4375E7BFAE}"/>
              </a:ext>
            </a:extLst>
          </p:cNvPr>
          <p:cNvPicPr>
            <a:picLocks noChangeAspect="1"/>
          </p:cNvPicPr>
          <p:nvPr/>
        </p:nvPicPr>
        <p:blipFill>
          <a:blip r:embed="rId5">
            <a:extLst>
              <a:ext uri="{28A0092B-C50C-407E-A947-70E740481C1C}">
                <a14:useLocalDpi xmlns:a14="http://schemas.microsoft.com/office/drawing/2010/main" val="0"/>
              </a:ext>
            </a:extLst>
          </a:blip>
          <a:srcRect l="5410" r="-2" b="-2"/>
          <a:stretch/>
        </p:blipFill>
        <p:spPr>
          <a:xfrm>
            <a:off x="-1" y="4079988"/>
            <a:ext cx="3003123" cy="2778013"/>
          </a:xfrm>
          <a:prstGeom prst="rect">
            <a:avLst/>
          </a:prstGeom>
        </p:spPr>
      </p:pic>
      <p:pic>
        <p:nvPicPr>
          <p:cNvPr id="11" name="Picture 10" descr="A person standing at a podium&#10;&#10;Description automatically generated">
            <a:extLst>
              <a:ext uri="{FF2B5EF4-FFF2-40B4-BE49-F238E27FC236}">
                <a16:creationId xmlns:a16="http://schemas.microsoft.com/office/drawing/2014/main" id="{11135680-71AA-A496-8238-FE199E186FA9}"/>
              </a:ext>
            </a:extLst>
          </p:cNvPr>
          <p:cNvPicPr>
            <a:picLocks noChangeAspect="1"/>
          </p:cNvPicPr>
          <p:nvPr/>
        </p:nvPicPr>
        <p:blipFill>
          <a:blip r:embed="rId6">
            <a:extLst>
              <a:ext uri="{28A0092B-C50C-407E-A947-70E740481C1C}">
                <a14:useLocalDpi xmlns:a14="http://schemas.microsoft.com/office/drawing/2010/main" val="0"/>
              </a:ext>
            </a:extLst>
          </a:blip>
          <a:srcRect r="2" b="44078"/>
          <a:stretch/>
        </p:blipFill>
        <p:spPr>
          <a:xfrm>
            <a:off x="3180256" y="2384215"/>
            <a:ext cx="3016307" cy="2234180"/>
          </a:xfrm>
          <a:prstGeom prst="rect">
            <a:avLst/>
          </a:prstGeom>
        </p:spPr>
      </p:pic>
      <p:pic>
        <p:nvPicPr>
          <p:cNvPr id="5" name="Picture 4" descr="A sign with boats in the background&#10;&#10;Description automatically generated">
            <a:extLst>
              <a:ext uri="{FF2B5EF4-FFF2-40B4-BE49-F238E27FC236}">
                <a16:creationId xmlns:a16="http://schemas.microsoft.com/office/drawing/2014/main" id="{41E03BC4-B40E-1CB1-200A-A61DB88718D5}"/>
              </a:ext>
            </a:extLst>
          </p:cNvPr>
          <p:cNvPicPr>
            <a:picLocks noChangeAspect="1"/>
          </p:cNvPicPr>
          <p:nvPr/>
        </p:nvPicPr>
        <p:blipFill>
          <a:blip r:embed="rId7">
            <a:extLst>
              <a:ext uri="{28A0092B-C50C-407E-A947-70E740481C1C}">
                <a14:useLocalDpi xmlns:a14="http://schemas.microsoft.com/office/drawing/2010/main" val="0"/>
              </a:ext>
            </a:extLst>
          </a:blip>
          <a:srcRect t="31083" r="-4" b="17497"/>
          <a:stretch/>
        </p:blipFill>
        <p:spPr>
          <a:xfrm>
            <a:off x="3180257" y="4790113"/>
            <a:ext cx="3016307" cy="2067887"/>
          </a:xfrm>
          <a:prstGeom prst="rect">
            <a:avLst/>
          </a:prstGeom>
        </p:spPr>
      </p:pic>
      <p:sp>
        <p:nvSpPr>
          <p:cNvPr id="3" name="Content Placeholder 2">
            <a:extLst>
              <a:ext uri="{FF2B5EF4-FFF2-40B4-BE49-F238E27FC236}">
                <a16:creationId xmlns:a16="http://schemas.microsoft.com/office/drawing/2014/main" id="{8387C57C-538C-40F0-AE17-D7C1A5DB3F56}"/>
              </a:ext>
            </a:extLst>
          </p:cNvPr>
          <p:cNvSpPr>
            <a:spLocks noGrp="1"/>
          </p:cNvSpPr>
          <p:nvPr>
            <p:ph idx="1"/>
          </p:nvPr>
        </p:nvSpPr>
        <p:spPr>
          <a:xfrm>
            <a:off x="6644147" y="2215682"/>
            <a:ext cx="5335332" cy="4442293"/>
          </a:xfrm>
        </p:spPr>
        <p:txBody>
          <a:bodyPr>
            <a:normAutofit lnSpcReduction="10000"/>
          </a:bodyPr>
          <a:lstStyle/>
          <a:p>
            <a:r>
              <a:rPr lang="en-GB" sz="1800" dirty="0">
                <a:solidFill>
                  <a:schemeClr val="bg1"/>
                </a:solidFill>
              </a:rPr>
              <a:t>Application numbers on upward trend after Covid-19</a:t>
            </a:r>
          </a:p>
          <a:p>
            <a:r>
              <a:rPr lang="en-GB" sz="1800" dirty="0">
                <a:solidFill>
                  <a:schemeClr val="bg1"/>
                </a:solidFill>
              </a:rPr>
              <a:t>January: 5 applications – 3 funded</a:t>
            </a:r>
          </a:p>
          <a:p>
            <a:r>
              <a:rPr lang="en-GB" sz="1800" dirty="0">
                <a:solidFill>
                  <a:schemeClr val="bg1"/>
                </a:solidFill>
              </a:rPr>
              <a:t>April: 8 applications – 3 funded</a:t>
            </a:r>
          </a:p>
          <a:p>
            <a:r>
              <a:rPr lang="en-GB" sz="1800" dirty="0">
                <a:solidFill>
                  <a:schemeClr val="bg1"/>
                </a:solidFill>
              </a:rPr>
              <a:t>July: 12 applications – 5 funded</a:t>
            </a:r>
          </a:p>
          <a:p>
            <a:r>
              <a:rPr lang="en-GB" sz="1800" dirty="0">
                <a:solidFill>
                  <a:schemeClr val="bg1"/>
                </a:solidFill>
              </a:rPr>
              <a:t>October: 6 applications – 5 funded</a:t>
            </a:r>
          </a:p>
          <a:p>
            <a:r>
              <a:rPr lang="en-GB" sz="1800" dirty="0">
                <a:solidFill>
                  <a:schemeClr val="bg1"/>
                </a:solidFill>
              </a:rPr>
              <a:t>Total spend: approx. £7000</a:t>
            </a:r>
          </a:p>
          <a:p>
            <a:r>
              <a:rPr lang="en-GB" sz="1800" dirty="0">
                <a:solidFill>
                  <a:schemeClr val="bg1"/>
                </a:solidFill>
              </a:rPr>
              <a:t> Funded activity examples: </a:t>
            </a:r>
          </a:p>
          <a:p>
            <a:pPr lvl="1"/>
            <a:r>
              <a:rPr lang="en-GB" sz="1400" dirty="0">
                <a:solidFill>
                  <a:schemeClr val="bg1"/>
                </a:solidFill>
              </a:rPr>
              <a:t>AMBIO conference</a:t>
            </a:r>
          </a:p>
          <a:p>
            <a:pPr lvl="1"/>
            <a:r>
              <a:rPr lang="en-GB" sz="1400" dirty="0">
                <a:solidFill>
                  <a:schemeClr val="bg1"/>
                </a:solidFill>
              </a:rPr>
              <a:t>INCISE symposium</a:t>
            </a:r>
          </a:p>
          <a:p>
            <a:pPr lvl="1"/>
            <a:r>
              <a:rPr lang="en-GB" sz="1400" dirty="0">
                <a:solidFill>
                  <a:schemeClr val="bg1"/>
                </a:solidFill>
              </a:rPr>
              <a:t>Fieldwork in Polynesia</a:t>
            </a:r>
          </a:p>
          <a:p>
            <a:pPr lvl="1"/>
            <a:r>
              <a:rPr lang="en-GB" sz="1400" dirty="0">
                <a:solidFill>
                  <a:schemeClr val="bg1"/>
                </a:solidFill>
              </a:rPr>
              <a:t>Research cruise to the Southern Ocean</a:t>
            </a:r>
          </a:p>
          <a:p>
            <a:pPr lvl="1"/>
            <a:r>
              <a:rPr lang="fr-FR" sz="1400" dirty="0" err="1">
                <a:solidFill>
                  <a:schemeClr val="bg1"/>
                </a:solidFill>
              </a:rPr>
              <a:t>Australian</a:t>
            </a:r>
            <a:r>
              <a:rPr lang="fr-FR" sz="1400" dirty="0">
                <a:solidFill>
                  <a:schemeClr val="bg1"/>
                </a:solidFill>
              </a:rPr>
              <a:t> Marine Sciences Association </a:t>
            </a:r>
            <a:r>
              <a:rPr lang="en-GB" sz="1400" dirty="0">
                <a:solidFill>
                  <a:schemeClr val="bg1"/>
                </a:solidFill>
              </a:rPr>
              <a:t>conference</a:t>
            </a:r>
          </a:p>
          <a:p>
            <a:pPr lvl="1"/>
            <a:r>
              <a:rPr lang="en-GB" sz="1400" dirty="0">
                <a:solidFill>
                  <a:schemeClr val="bg1"/>
                </a:solidFill>
              </a:rPr>
              <a:t>Challenger Ocean Modelling SIG Meeting 2023</a:t>
            </a:r>
          </a:p>
          <a:p>
            <a:pPr lvl="1"/>
            <a:r>
              <a:rPr lang="en-GB" sz="1400" dirty="0">
                <a:solidFill>
                  <a:schemeClr val="bg1"/>
                </a:solidFill>
              </a:rPr>
              <a:t>International Symposium on Chemosynthesis-Based Ecosystems</a:t>
            </a:r>
          </a:p>
          <a:p>
            <a:pPr lvl="1"/>
            <a:r>
              <a:rPr lang="en-GB" sz="1400" dirty="0">
                <a:solidFill>
                  <a:schemeClr val="bg1"/>
                </a:solidFill>
              </a:rPr>
              <a:t>Arctic Circle Assembly</a:t>
            </a:r>
          </a:p>
          <a:p>
            <a:pPr lvl="1"/>
            <a:endParaRPr lang="en-GB" sz="1400" dirty="0">
              <a:solidFill>
                <a:schemeClr val="bg1"/>
              </a:solidFill>
            </a:endParaRPr>
          </a:p>
          <a:p>
            <a:pPr lvl="1"/>
            <a:endParaRPr lang="en-GB" sz="1400" dirty="0">
              <a:solidFill>
                <a:schemeClr val="bg1"/>
              </a:solidFill>
            </a:endParaRPr>
          </a:p>
          <a:p>
            <a:pPr lvl="1"/>
            <a:endParaRPr lang="en-GB" sz="1400" dirty="0">
              <a:solidFill>
                <a:schemeClr val="bg1"/>
              </a:solidFill>
            </a:endParaRPr>
          </a:p>
        </p:txBody>
      </p:sp>
    </p:spTree>
    <p:extLst>
      <p:ext uri="{BB962C8B-B14F-4D97-AF65-F5344CB8AC3E}">
        <p14:creationId xmlns:p14="http://schemas.microsoft.com/office/powerpoint/2010/main" val="3572786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F25D8A-7077-43A2-916B-6BF92518A964}"/>
              </a:ext>
            </a:extLst>
          </p:cNvPr>
          <p:cNvSpPr>
            <a:spLocks noGrp="1"/>
          </p:cNvSpPr>
          <p:nvPr>
            <p:ph type="title"/>
          </p:nvPr>
        </p:nvSpPr>
        <p:spPr>
          <a:xfrm>
            <a:off x="6344944" y="93735"/>
            <a:ext cx="5739232" cy="1662878"/>
          </a:xfrm>
        </p:spPr>
        <p:txBody>
          <a:bodyPr>
            <a:normAutofit/>
          </a:bodyPr>
          <a:lstStyle/>
          <a:p>
            <a:r>
              <a:rPr lang="en-GB" sz="4000" b="1" dirty="0">
                <a:solidFill>
                  <a:schemeClr val="bg1"/>
                </a:solidFill>
                <a:latin typeface="+mn-lt"/>
              </a:rPr>
              <a:t>Stepping Stones Bursaries</a:t>
            </a:r>
          </a:p>
        </p:txBody>
      </p:sp>
      <p:sp>
        <p:nvSpPr>
          <p:cNvPr id="3" name="Content Placeholder 2">
            <a:extLst>
              <a:ext uri="{FF2B5EF4-FFF2-40B4-BE49-F238E27FC236}">
                <a16:creationId xmlns:a16="http://schemas.microsoft.com/office/drawing/2014/main" id="{EC7406F2-0E20-4F55-B021-62D54C722B50}"/>
              </a:ext>
            </a:extLst>
          </p:cNvPr>
          <p:cNvSpPr>
            <a:spLocks noGrp="1"/>
          </p:cNvSpPr>
          <p:nvPr>
            <p:ph idx="1"/>
          </p:nvPr>
        </p:nvSpPr>
        <p:spPr>
          <a:xfrm>
            <a:off x="6564019" y="1838325"/>
            <a:ext cx="5332706" cy="4857750"/>
          </a:xfrm>
        </p:spPr>
        <p:txBody>
          <a:bodyPr>
            <a:normAutofit fontScale="92500" lnSpcReduction="10000"/>
          </a:bodyPr>
          <a:lstStyle/>
          <a:p>
            <a:pPr>
              <a:spcAft>
                <a:spcPts val="600"/>
              </a:spcAft>
            </a:pPr>
            <a:r>
              <a:rPr lang="en-GB" sz="1800" dirty="0">
                <a:solidFill>
                  <a:schemeClr val="bg1"/>
                </a:solidFill>
              </a:rPr>
              <a:t>Application numbers on an upward trend after Covid-19</a:t>
            </a:r>
          </a:p>
          <a:p>
            <a:pPr>
              <a:spcAft>
                <a:spcPts val="600"/>
              </a:spcAft>
            </a:pPr>
            <a:r>
              <a:rPr lang="en-GB" sz="1800" dirty="0">
                <a:solidFill>
                  <a:schemeClr val="bg1"/>
                </a:solidFill>
              </a:rPr>
              <a:t>6 applications, 4 successful, 1 returned (change in circumstances)</a:t>
            </a:r>
          </a:p>
          <a:p>
            <a:pPr>
              <a:spcAft>
                <a:spcPts val="600"/>
              </a:spcAft>
            </a:pPr>
            <a:r>
              <a:rPr lang="en-GB" sz="1800" dirty="0">
                <a:solidFill>
                  <a:schemeClr val="bg1"/>
                </a:solidFill>
              </a:rPr>
              <a:t>Total of £4000 awarded</a:t>
            </a:r>
          </a:p>
          <a:p>
            <a:pPr>
              <a:spcAft>
                <a:spcPts val="600"/>
              </a:spcAft>
            </a:pPr>
            <a:r>
              <a:rPr lang="en-GB" sz="1800" dirty="0">
                <a:solidFill>
                  <a:schemeClr val="bg1"/>
                </a:solidFill>
              </a:rPr>
              <a:t>Opportunities advertised on social media</a:t>
            </a:r>
          </a:p>
          <a:p>
            <a:pPr>
              <a:spcAft>
                <a:spcPts val="600"/>
              </a:spcAft>
            </a:pPr>
            <a:r>
              <a:rPr lang="en-GB" sz="1800" dirty="0">
                <a:solidFill>
                  <a:schemeClr val="bg1"/>
                </a:solidFill>
              </a:rPr>
              <a:t>Recipients:</a:t>
            </a:r>
          </a:p>
          <a:p>
            <a:pPr lvl="1">
              <a:spcAft>
                <a:spcPts val="600"/>
              </a:spcAft>
            </a:pPr>
            <a:r>
              <a:rPr lang="en-GB" sz="1600" b="1" dirty="0">
                <a:solidFill>
                  <a:schemeClr val="bg1"/>
                </a:solidFill>
              </a:rPr>
              <a:t>Imogen Napper: </a:t>
            </a:r>
            <a:r>
              <a:rPr lang="en-GB" sz="1600" dirty="0">
                <a:solidFill>
                  <a:schemeClr val="bg1"/>
                </a:solidFill>
              </a:rPr>
              <a:t>Applied Scientific Research Course Leader at the Cape Eleuthera Island School (Bahamas)</a:t>
            </a:r>
          </a:p>
          <a:p>
            <a:pPr lvl="1">
              <a:spcAft>
                <a:spcPts val="600"/>
              </a:spcAft>
            </a:pPr>
            <a:r>
              <a:rPr lang="en-GB" sz="1600" b="1" dirty="0">
                <a:solidFill>
                  <a:schemeClr val="bg1"/>
                </a:solidFill>
              </a:rPr>
              <a:t>Gui </a:t>
            </a:r>
            <a:r>
              <a:rPr lang="en-GB" sz="1600" b="1" dirty="0" err="1">
                <a:solidFill>
                  <a:schemeClr val="bg1"/>
                </a:solidFill>
              </a:rPr>
              <a:t>Bortolotto</a:t>
            </a:r>
            <a:r>
              <a:rPr lang="en-GB" sz="1600" b="1" dirty="0">
                <a:solidFill>
                  <a:schemeClr val="bg1"/>
                </a:solidFill>
              </a:rPr>
              <a:t>: </a:t>
            </a:r>
            <a:r>
              <a:rPr lang="en-GB" sz="1600" dirty="0">
                <a:solidFill>
                  <a:schemeClr val="bg1"/>
                </a:solidFill>
              </a:rPr>
              <a:t>Assessing Rescue from Strandings project - rehabilitation of stranded Magellan penguins</a:t>
            </a:r>
          </a:p>
          <a:p>
            <a:pPr lvl="1">
              <a:spcAft>
                <a:spcPts val="600"/>
              </a:spcAft>
            </a:pPr>
            <a:r>
              <a:rPr lang="en-GB" sz="1600" b="1" dirty="0">
                <a:solidFill>
                  <a:schemeClr val="bg1"/>
                </a:solidFill>
              </a:rPr>
              <a:t>Russell Arnott: </a:t>
            </a:r>
            <a:r>
              <a:rPr lang="en-GB" sz="1600" dirty="0">
                <a:solidFill>
                  <a:schemeClr val="bg1"/>
                </a:solidFill>
              </a:rPr>
              <a:t>Research visit the National Institute for Agriculture, Food &amp; Environment (INRAE), Bordeaux</a:t>
            </a:r>
          </a:p>
          <a:p>
            <a:pPr lvl="1">
              <a:spcAft>
                <a:spcPts val="600"/>
              </a:spcAft>
            </a:pPr>
            <a:r>
              <a:rPr lang="en-GB" sz="1600" b="1" dirty="0" err="1">
                <a:solidFill>
                  <a:schemeClr val="bg1"/>
                </a:solidFill>
              </a:rPr>
              <a:t>Charel</a:t>
            </a:r>
            <a:r>
              <a:rPr lang="en-GB" sz="1600" b="1" dirty="0">
                <a:solidFill>
                  <a:schemeClr val="bg1"/>
                </a:solidFill>
              </a:rPr>
              <a:t> Wohl: </a:t>
            </a:r>
            <a:r>
              <a:rPr lang="en-GB" sz="1600" dirty="0" err="1">
                <a:solidFill>
                  <a:schemeClr val="bg1"/>
                </a:solidFill>
              </a:rPr>
              <a:t>Reserarch</a:t>
            </a:r>
            <a:r>
              <a:rPr lang="en-GB" sz="1600" dirty="0">
                <a:solidFill>
                  <a:schemeClr val="bg1"/>
                </a:solidFill>
              </a:rPr>
              <a:t> visit to Aerodyne in Boston, MA to learn more about the details of operating and analysing  VOCUS – analysis of volatile organic compounds</a:t>
            </a:r>
          </a:p>
          <a:p>
            <a:pPr lvl="1">
              <a:spcAft>
                <a:spcPts val="600"/>
              </a:spcAft>
            </a:pPr>
            <a:endParaRPr lang="en-GB" sz="1400" dirty="0">
              <a:solidFill>
                <a:schemeClr val="bg1"/>
              </a:solidFill>
            </a:endParaRPr>
          </a:p>
        </p:txBody>
      </p:sp>
      <p:pic>
        <p:nvPicPr>
          <p:cNvPr id="6" name="Picture 5" descr="A person and person standing in a factory&#10;&#10;Description automatically generated">
            <a:extLst>
              <a:ext uri="{FF2B5EF4-FFF2-40B4-BE49-F238E27FC236}">
                <a16:creationId xmlns:a16="http://schemas.microsoft.com/office/drawing/2014/main" id="{D86F4CCC-4B98-B0E8-6575-E349FC675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1947"/>
            <a:ext cx="2895601" cy="2160842"/>
          </a:xfrm>
          <a:prstGeom prst="rect">
            <a:avLst/>
          </a:prstGeom>
        </p:spPr>
      </p:pic>
      <p:pic>
        <p:nvPicPr>
          <p:cNvPr id="8" name="Picture 7" descr="A red ship in the water&#10;&#10;Description automatically generated">
            <a:extLst>
              <a:ext uri="{FF2B5EF4-FFF2-40B4-BE49-F238E27FC236}">
                <a16:creationId xmlns:a16="http://schemas.microsoft.com/office/drawing/2014/main" id="{AD48DF7E-C77D-98F5-1804-5CEAB201D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662" y="69545"/>
            <a:ext cx="2438320" cy="1834586"/>
          </a:xfrm>
          <a:prstGeom prst="rect">
            <a:avLst/>
          </a:prstGeom>
        </p:spPr>
      </p:pic>
      <p:grpSp>
        <p:nvGrpSpPr>
          <p:cNvPr id="16" name="Group 15">
            <a:extLst>
              <a:ext uri="{FF2B5EF4-FFF2-40B4-BE49-F238E27FC236}">
                <a16:creationId xmlns:a16="http://schemas.microsoft.com/office/drawing/2014/main" id="{D710F048-EB1D-8E2D-8C53-9D4CE074736B}"/>
              </a:ext>
            </a:extLst>
          </p:cNvPr>
          <p:cNvGrpSpPr/>
          <p:nvPr/>
        </p:nvGrpSpPr>
        <p:grpSpPr>
          <a:xfrm>
            <a:off x="118877" y="2562549"/>
            <a:ext cx="2386305" cy="3507203"/>
            <a:chOff x="800582" y="3069096"/>
            <a:chExt cx="2386305" cy="3507203"/>
          </a:xfrm>
        </p:grpSpPr>
        <p:pic>
          <p:nvPicPr>
            <p:cNvPr id="10" name="Picture 9" descr="A penguin standing on the ground&#10;&#10;Description automatically generated">
              <a:extLst>
                <a:ext uri="{FF2B5EF4-FFF2-40B4-BE49-F238E27FC236}">
                  <a16:creationId xmlns:a16="http://schemas.microsoft.com/office/drawing/2014/main" id="{AAA59661-EA88-813C-1835-48298C9F07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582" y="3069096"/>
              <a:ext cx="2312383" cy="3468574"/>
            </a:xfrm>
            <a:prstGeom prst="rect">
              <a:avLst/>
            </a:prstGeom>
          </p:spPr>
        </p:pic>
        <p:sp>
          <p:nvSpPr>
            <p:cNvPr id="12" name="TextBox 11">
              <a:extLst>
                <a:ext uri="{FF2B5EF4-FFF2-40B4-BE49-F238E27FC236}">
                  <a16:creationId xmlns:a16="http://schemas.microsoft.com/office/drawing/2014/main" id="{5EC622B0-86BA-95B7-B2F2-9BDADF3D3A39}"/>
                </a:ext>
              </a:extLst>
            </p:cNvPr>
            <p:cNvSpPr txBox="1"/>
            <p:nvPr/>
          </p:nvSpPr>
          <p:spPr>
            <a:xfrm>
              <a:off x="1428664" y="6453188"/>
              <a:ext cx="1758223" cy="1231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 b="0" i="0" u="none" strike="noStrike" kern="1200" cap="none" spc="0" normalizeH="0" baseline="0" noProof="0" dirty="0">
                  <a:ln>
                    <a:noFill/>
                  </a:ln>
                  <a:solidFill>
                    <a:prstClr val="black"/>
                  </a:solidFill>
                  <a:effectLst/>
                  <a:uLnTx/>
                  <a:uFillTx/>
                  <a:latin typeface="Calibri" panose="020F0502020204030204"/>
                  <a:ea typeface="+mn-ea"/>
                  <a:cs typeface="+mn-cs"/>
                </a:rPr>
                <a:t>https://upload.wikimedia.org/wikipedia/commons/thumb/7/73/Magellanic_penguin_at_SF_Zoo.jpg/1200px-Magellanic_penguin_at_SF_Zoo.jpg</a:t>
              </a:r>
            </a:p>
          </p:txBody>
        </p:sp>
      </p:grpSp>
      <p:grpSp>
        <p:nvGrpSpPr>
          <p:cNvPr id="21" name="Group 20">
            <a:extLst>
              <a:ext uri="{FF2B5EF4-FFF2-40B4-BE49-F238E27FC236}">
                <a16:creationId xmlns:a16="http://schemas.microsoft.com/office/drawing/2014/main" id="{6878217C-9C0E-8883-6C62-419E005ED21E}"/>
              </a:ext>
            </a:extLst>
          </p:cNvPr>
          <p:cNvGrpSpPr/>
          <p:nvPr/>
        </p:nvGrpSpPr>
        <p:grpSpPr>
          <a:xfrm>
            <a:off x="2465454" y="4097238"/>
            <a:ext cx="3162528" cy="2721949"/>
            <a:chOff x="2892398" y="2527688"/>
            <a:chExt cx="4622907" cy="3430577"/>
          </a:xfrm>
        </p:grpSpPr>
        <p:pic>
          <p:nvPicPr>
            <p:cNvPr id="18" name="Picture 17" descr="A sign in front of palm trees&#10;&#10;Description automatically generated">
              <a:extLst>
                <a:ext uri="{FF2B5EF4-FFF2-40B4-BE49-F238E27FC236}">
                  <a16:creationId xmlns:a16="http://schemas.microsoft.com/office/drawing/2014/main" id="{691039E1-5072-2AD1-2378-655681EC1E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0455" y="2527688"/>
              <a:ext cx="4514850" cy="3381375"/>
            </a:xfrm>
            <a:prstGeom prst="rect">
              <a:avLst/>
            </a:prstGeom>
          </p:spPr>
        </p:pic>
        <p:sp>
          <p:nvSpPr>
            <p:cNvPr id="19" name="TextBox 18">
              <a:extLst>
                <a:ext uri="{FF2B5EF4-FFF2-40B4-BE49-F238E27FC236}">
                  <a16:creationId xmlns:a16="http://schemas.microsoft.com/office/drawing/2014/main" id="{CA3FD0BF-C1CF-C465-33D7-686FC9EA6CA3}"/>
                </a:ext>
              </a:extLst>
            </p:cNvPr>
            <p:cNvSpPr txBox="1"/>
            <p:nvPr/>
          </p:nvSpPr>
          <p:spPr>
            <a:xfrm>
              <a:off x="2892398" y="5803103"/>
              <a:ext cx="4257855" cy="155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 b="0" i="0" u="none" strike="noStrike" kern="1200" cap="none" spc="0" normalizeH="0" baseline="0" noProof="0" dirty="0">
                  <a:ln>
                    <a:noFill/>
                  </a:ln>
                  <a:solidFill>
                    <a:prstClr val="black"/>
                  </a:solidFill>
                  <a:effectLst/>
                  <a:uLnTx/>
                  <a:uFillTx/>
                  <a:latin typeface="Calibri" panose="020F0502020204030204"/>
                  <a:ea typeface="+mn-ea"/>
                  <a:cs typeface="+mn-cs"/>
                </a:rPr>
                <a:t>https://external-content.duckduckgo.com/iu/?u=https%3A%2F%2Ftse3.mm.bing.net%2Fth%3Fid%3DOIP.tEWEIntiyXnxJruwlGF1dgHaFj%26pid%3DApi&amp;f=1&amp;ipt=f061cc49b49782d522024d2c0c286f3920c87a560ef176ea8b3d702e1efc2d4a&amp;ipo=images</a:t>
              </a:r>
            </a:p>
          </p:txBody>
        </p:sp>
      </p:grpSp>
      <p:pic>
        <p:nvPicPr>
          <p:cNvPr id="23" name="Picture 22" descr="A bridge with lights on it&#10;&#10;Description automatically generated">
            <a:extLst>
              <a:ext uri="{FF2B5EF4-FFF2-40B4-BE49-F238E27FC236}">
                <a16:creationId xmlns:a16="http://schemas.microsoft.com/office/drawing/2014/main" id="{D592D9EA-DF55-ED70-5AA1-B7C19E5B01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0370" y="2048677"/>
            <a:ext cx="2627612" cy="1970709"/>
          </a:xfrm>
          <a:prstGeom prst="rect">
            <a:avLst/>
          </a:prstGeom>
        </p:spPr>
      </p:pic>
    </p:spTree>
    <p:extLst>
      <p:ext uri="{BB962C8B-B14F-4D97-AF65-F5344CB8AC3E}">
        <p14:creationId xmlns:p14="http://schemas.microsoft.com/office/powerpoint/2010/main" val="459972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B0D7C6-23C2-4A47-AC1F-9F0360F44B74}"/>
              </a:ext>
            </a:extLst>
          </p:cNvPr>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Aft>
                <a:spcPts val="600"/>
              </a:spcAft>
            </a:pPr>
            <a:r>
              <a:rPr lang="en-US" sz="5200" kern="1200" dirty="0">
                <a:solidFill>
                  <a:schemeClr val="tx2"/>
                </a:solidFill>
                <a:latin typeface="+mj-lt"/>
                <a:ea typeface="+mj-ea"/>
                <a:cs typeface="+mj-cs"/>
              </a:rPr>
              <a:t>4. Portfolio reports</a:t>
            </a:r>
          </a:p>
        </p:txBody>
      </p:sp>
      <p:sp>
        <p:nvSpPr>
          <p:cNvPr id="2" name="TextBox 1">
            <a:extLst>
              <a:ext uri="{FF2B5EF4-FFF2-40B4-BE49-F238E27FC236}">
                <a16:creationId xmlns:a16="http://schemas.microsoft.com/office/drawing/2014/main" id="{E39447E3-8480-B336-730C-905C68243C89}"/>
              </a:ext>
            </a:extLst>
          </p:cNvPr>
          <p:cNvSpPr txBox="1"/>
          <p:nvPr/>
        </p:nvSpPr>
        <p:spPr>
          <a:xfrm>
            <a:off x="5407381" y="4074718"/>
            <a:ext cx="981359" cy="523220"/>
          </a:xfrm>
          <a:prstGeom prst="rect">
            <a:avLst/>
          </a:prstGeom>
          <a:noFill/>
        </p:spPr>
        <p:txBody>
          <a:bodyPr wrap="none" rtlCol="0">
            <a:spAutoFit/>
          </a:bodyPr>
          <a:lstStyle/>
          <a:p>
            <a:r>
              <a:rPr lang="en-US" sz="2800" dirty="0"/>
              <a:t>SIGs</a:t>
            </a:r>
          </a:p>
        </p:txBody>
      </p:sp>
    </p:spTree>
    <p:extLst>
      <p:ext uri="{BB962C8B-B14F-4D97-AF65-F5344CB8AC3E}">
        <p14:creationId xmlns:p14="http://schemas.microsoft.com/office/powerpoint/2010/main" val="206838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website&#10;&#10;Description automatically generated">
            <a:extLst>
              <a:ext uri="{FF2B5EF4-FFF2-40B4-BE49-F238E27FC236}">
                <a16:creationId xmlns:a16="http://schemas.microsoft.com/office/drawing/2014/main" id="{13CF9B79-0081-F12C-4F92-0670A76AC8F7}"/>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2359234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4B0D7C6-23C2-4A47-AC1F-9F0360F44B74}"/>
              </a:ext>
            </a:extLst>
          </p:cNvPr>
          <p:cNvSpPr txBox="1"/>
          <p:nvPr/>
        </p:nvSpPr>
        <p:spPr>
          <a:xfrm>
            <a:off x="5297762" y="640080"/>
            <a:ext cx="6251110" cy="3566160"/>
          </a:xfrm>
          <a:prstGeom prst="rect">
            <a:avLst/>
          </a:prstGeom>
        </p:spPr>
        <p:txBody>
          <a:bodyPr vert="horz" lIns="91440" tIns="45720" rIns="91440" bIns="45720" rtlCol="0" anchor="b">
            <a:normAutofit/>
          </a:bodyPr>
          <a:lstStyle/>
          <a:p>
            <a:pPr marL="0" marR="0" lvl="0" indent="0" fontAlgn="base">
              <a:lnSpc>
                <a:spcPct val="90000"/>
              </a:lnSpc>
              <a:spcAft>
                <a:spcPts val="600"/>
              </a:spcAft>
              <a:buClrTx/>
              <a:buSzTx/>
              <a:tabLst/>
              <a:defRPr/>
            </a:pPr>
            <a:r>
              <a:rPr kumimoji="0" lang="en-US" sz="5400" b="0" i="0" u="none" strike="noStrike" cap="none" spc="0" normalizeH="0" baseline="0" noProof="0">
                <a:ln>
                  <a:noFill/>
                </a:ln>
                <a:effectLst/>
                <a:uLnTx/>
                <a:uFillTx/>
                <a:latin typeface="+mj-lt"/>
                <a:ea typeface="+mj-ea"/>
                <a:cs typeface="+mj-cs"/>
              </a:rPr>
              <a:t>4. Portfolio reports</a:t>
            </a:r>
          </a:p>
        </p:txBody>
      </p:sp>
      <p:sp>
        <p:nvSpPr>
          <p:cNvPr id="2" name="TextBox 1">
            <a:extLst>
              <a:ext uri="{FF2B5EF4-FFF2-40B4-BE49-F238E27FC236}">
                <a16:creationId xmlns:a16="http://schemas.microsoft.com/office/drawing/2014/main" id="{E39447E3-8480-B336-730C-905C68243C89}"/>
              </a:ext>
            </a:extLst>
          </p:cNvPr>
          <p:cNvSpPr txBox="1"/>
          <p:nvPr/>
        </p:nvSpPr>
        <p:spPr>
          <a:xfrm>
            <a:off x="5297760" y="4636008"/>
            <a:ext cx="6251111" cy="1572768"/>
          </a:xfrm>
          <a:prstGeom prst="rect">
            <a:avLst/>
          </a:prstGeom>
        </p:spPr>
        <p:txBody>
          <a:bodyPr vert="horz" lIns="91440" tIns="45720" rIns="91440" bIns="45720" rtlCol="0">
            <a:normAutofit/>
          </a:bodyPr>
          <a:lstStyle/>
          <a:p>
            <a:pPr marR="0" lvl="0" fontAlgn="base">
              <a:lnSpc>
                <a:spcPct val="90000"/>
              </a:lnSpc>
              <a:spcBef>
                <a:spcPts val="1000"/>
              </a:spcBef>
              <a:spcAft>
                <a:spcPct val="0"/>
              </a:spcAft>
              <a:buClrTx/>
              <a:buSzTx/>
              <a:tabLst/>
              <a:defRPr/>
            </a:pPr>
            <a:r>
              <a:rPr lang="en-US" sz="2400">
                <a:latin typeface="+mn-lt"/>
              </a:rPr>
              <a:t>Ocean Challenge</a:t>
            </a:r>
            <a:endParaRPr kumimoji="0" lang="en-US" sz="2400" b="0" i="0" u="none" strike="noStrike" cap="none" spc="0" normalizeH="0" baseline="0" noProof="0">
              <a:ln>
                <a:noFill/>
              </a:ln>
              <a:effectLst/>
              <a:uLnTx/>
              <a:uFillTx/>
              <a:latin typeface="+mn-lt"/>
            </a:endParaRPr>
          </a:p>
        </p:txBody>
      </p:sp>
      <p:pic>
        <p:nvPicPr>
          <p:cNvPr id="5" name="Picture 4" descr="A cover of a magazine with a school of fish&#10;&#10;Description automatically generated">
            <a:extLst>
              <a:ext uri="{FF2B5EF4-FFF2-40B4-BE49-F238E27FC236}">
                <a16:creationId xmlns:a16="http://schemas.microsoft.com/office/drawing/2014/main" id="{B336BB2B-F894-516F-5572-1A7FC3C25F5C}"/>
              </a:ext>
            </a:extLst>
          </p:cNvPr>
          <p:cNvPicPr>
            <a:picLocks noChangeAspect="1"/>
          </p:cNvPicPr>
          <p:nvPr/>
        </p:nvPicPr>
        <p:blipFill>
          <a:blip r:embed="rId3">
            <a:extLst>
              <a:ext uri="{28A0092B-C50C-407E-A947-70E740481C1C}">
                <a14:useLocalDpi xmlns:a14="http://schemas.microsoft.com/office/drawing/2010/main" val="0"/>
              </a:ext>
            </a:extLst>
          </a:blip>
          <a:srcRect r="501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433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C1546E-8B23-4234-7156-6A1624650DCB}"/>
              </a:ext>
            </a:extLst>
          </p:cNvPr>
          <p:cNvSpPr>
            <a:spLocks noGrp="1"/>
          </p:cNvSpPr>
          <p:nvPr>
            <p:ph idx="1"/>
          </p:nvPr>
        </p:nvSpPr>
        <p:spPr>
          <a:xfrm>
            <a:off x="838200" y="692696"/>
            <a:ext cx="10515600" cy="5484267"/>
          </a:xfrm>
        </p:spPr>
        <p:txBody>
          <a:bodyPr>
            <a:normAutofit fontScale="85000" lnSpcReduction="20000"/>
          </a:bodyPr>
          <a:lstStyle/>
          <a:p>
            <a:pPr marL="0" indent="0">
              <a:buNone/>
            </a:pPr>
            <a:r>
              <a:rPr lang="en-US" b="1" dirty="0"/>
              <a:t>Editor: Angela Colling</a:t>
            </a:r>
          </a:p>
          <a:p>
            <a:pPr marL="0" indent="0">
              <a:buNone/>
            </a:pPr>
            <a:r>
              <a:rPr lang="en-US" b="1" dirty="0"/>
              <a:t>Editorial Board Chair: Stephen Dye</a:t>
            </a:r>
          </a:p>
          <a:p>
            <a:r>
              <a:rPr lang="en-US" dirty="0"/>
              <a:t>Schedule:   Printed copies of Vol.26(2) went out in April 2023 and  Vol.27(1) went online in late 2023 (with printed copies copies out in 2024).  Barclays Bank unexpectedly closing the Society’s account meant that the printers, and people who produce artwork and design for Ocean Challenge, could not be paid promptly, but luckily they were all very understanding.  The supply of copy has continued to be extremely slow, with many potential authors asking to postpone their articles because of pressure of work. </a:t>
            </a:r>
            <a:br>
              <a:rPr lang="en-US" dirty="0"/>
            </a:br>
            <a:r>
              <a:rPr lang="en-US" dirty="0"/>
              <a:t> </a:t>
            </a:r>
          </a:p>
          <a:p>
            <a:r>
              <a:rPr lang="en-US" dirty="0"/>
              <a:t>Editorial Board: The year began with Editorial Board members Laura Grange, Emma Cavan and Kelvin Boot, along with new members Megan Baker and Gillian </a:t>
            </a:r>
            <a:r>
              <a:rPr lang="en-US" dirty="0" err="1"/>
              <a:t>Damerell</a:t>
            </a:r>
            <a:r>
              <a:rPr lang="en-US" dirty="0"/>
              <a:t>. Later in the year, both Laura and Emma took a break from the Board and Gillian obtained a post in Norway, where she is our foreign correspondent. Thank you to them all.</a:t>
            </a:r>
          </a:p>
          <a:p>
            <a:r>
              <a:rPr lang="en-US" dirty="0"/>
              <a:t>Please contact Angela or Stephen if you might like to join the Editorial Board.</a:t>
            </a:r>
          </a:p>
          <a:p>
            <a:r>
              <a:rPr lang="en-US" dirty="0"/>
              <a:t>We had an extended Teams/email meeting over the course of two weeks in February, with lots of good ideas for future articles.</a:t>
            </a:r>
          </a:p>
          <a:p>
            <a:endParaRPr lang="en-US" dirty="0"/>
          </a:p>
        </p:txBody>
      </p:sp>
    </p:spTree>
    <p:extLst>
      <p:ext uri="{BB962C8B-B14F-4D97-AF65-F5344CB8AC3E}">
        <p14:creationId xmlns:p14="http://schemas.microsoft.com/office/powerpoint/2010/main" val="1310741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5"/>
          <p:cNvSpPr>
            <a:spLocks noGrp="1" noChangeArrowheads="1"/>
          </p:cNvSpPr>
          <p:nvPr>
            <p:ph type="title"/>
          </p:nvPr>
        </p:nvSpPr>
        <p:spPr/>
        <p:txBody>
          <a:bodyPr vert="horz" lIns="91440" tIns="45720" rIns="91440" bIns="45720" rtlCol="0" anchor="ctr">
            <a:normAutofit/>
          </a:bodyPr>
          <a:lstStyle/>
          <a:p>
            <a:r>
              <a:rPr lang="en-US" sz="4000" b="1" i="0" kern="1200" dirty="0">
                <a:solidFill>
                  <a:srgbClr val="FFFFFF"/>
                </a:solidFill>
                <a:latin typeface="+mj-lt"/>
                <a:ea typeface="+mj-ea"/>
                <a:cs typeface="+mj-cs"/>
              </a:rPr>
              <a:t>Council Members from Sept 2023</a:t>
            </a:r>
          </a:p>
        </p:txBody>
      </p:sp>
      <p:sp>
        <p:nvSpPr>
          <p:cNvPr id="9" name="Content Placeholder 8"/>
          <p:cNvSpPr>
            <a:spLocks noGrp="1"/>
          </p:cNvSpPr>
          <p:nvPr>
            <p:ph sz="half" idx="1"/>
          </p:nvPr>
        </p:nvSpPr>
        <p:spPr>
          <a:xfrm>
            <a:off x="804292" y="1484783"/>
            <a:ext cx="5075684" cy="5008091"/>
          </a:xfrm>
          <a:prstGeom prst="rect">
            <a:avLst/>
          </a:prstGeom>
        </p:spPr>
        <p:txBody>
          <a:bodyPr vert="horz" lIns="91440" tIns="45720" rIns="91440" bIns="45720" rtlCol="0" anchor="t">
            <a:noAutofit/>
          </a:bodyPr>
          <a:lstStyle/>
          <a:p>
            <a:pPr marL="0" indent="0">
              <a:lnSpc>
                <a:spcPct val="100000"/>
              </a:lnSpc>
              <a:spcBef>
                <a:spcPts val="0"/>
              </a:spcBef>
              <a:buNone/>
            </a:pPr>
            <a:r>
              <a:rPr lang="en-US" sz="1900" u="sng" dirty="0"/>
              <a:t>Officers of Council</a:t>
            </a:r>
          </a:p>
          <a:p>
            <a:pPr marL="0" defTabSz="957263">
              <a:lnSpc>
                <a:spcPct val="100000"/>
              </a:lnSpc>
              <a:spcBef>
                <a:spcPts val="0"/>
              </a:spcBef>
            </a:pPr>
            <a:r>
              <a:rPr lang="en-US" sz="1900" dirty="0"/>
              <a:t>Mike Meredith		President</a:t>
            </a:r>
          </a:p>
          <a:p>
            <a:pPr marL="0" defTabSz="957263">
              <a:lnSpc>
                <a:spcPct val="100000"/>
              </a:lnSpc>
              <a:spcBef>
                <a:spcPts val="0"/>
              </a:spcBef>
            </a:pPr>
            <a:r>
              <a:rPr lang="en-US" sz="1900" dirty="0"/>
              <a:t>Maeve Lohan		Incoming President	  </a:t>
            </a:r>
          </a:p>
          <a:p>
            <a:pPr marL="0" defTabSz="957263">
              <a:lnSpc>
                <a:spcPct val="100000"/>
              </a:lnSpc>
              <a:spcBef>
                <a:spcPts val="0"/>
              </a:spcBef>
            </a:pPr>
            <a:r>
              <a:rPr lang="en-US" sz="1900" dirty="0"/>
              <a:t>Ed Mawji/Alex Brearley	Treasurer</a:t>
            </a:r>
          </a:p>
          <a:p>
            <a:pPr marL="0" defTabSz="957263">
              <a:lnSpc>
                <a:spcPct val="100000"/>
              </a:lnSpc>
              <a:spcBef>
                <a:spcPts val="0"/>
              </a:spcBef>
            </a:pPr>
            <a:r>
              <a:rPr lang="en-US" sz="1900" dirty="0"/>
              <a:t>Kate Hendry	 	Secretary	</a:t>
            </a:r>
          </a:p>
          <a:p>
            <a:pPr marL="0" defTabSz="957263">
              <a:lnSpc>
                <a:spcPct val="100000"/>
              </a:lnSpc>
              <a:spcBef>
                <a:spcPts val="0"/>
              </a:spcBef>
            </a:pPr>
            <a:endParaRPr lang="en-US" sz="1900" dirty="0"/>
          </a:p>
          <a:p>
            <a:pPr marL="0" indent="0">
              <a:lnSpc>
                <a:spcPct val="120000"/>
              </a:lnSpc>
              <a:spcBef>
                <a:spcPts val="0"/>
              </a:spcBef>
              <a:buNone/>
              <a:tabLst>
                <a:tab pos="2332038" algn="l"/>
              </a:tabLst>
            </a:pPr>
            <a:r>
              <a:rPr lang="en-US" sz="1900" u="sng" dirty="0"/>
              <a:t>Co-opted members</a:t>
            </a:r>
          </a:p>
          <a:p>
            <a:pPr marL="0">
              <a:lnSpc>
                <a:spcPct val="120000"/>
              </a:lnSpc>
              <a:spcBef>
                <a:spcPts val="0"/>
              </a:spcBef>
              <a:tabLst>
                <a:tab pos="2332038" algn="l"/>
              </a:tabLst>
            </a:pPr>
            <a:r>
              <a:rPr lang="en-US" sz="1900" dirty="0"/>
              <a:t>Angela Colling	Ocean Challenge editor</a:t>
            </a:r>
          </a:p>
          <a:p>
            <a:pPr marL="0">
              <a:lnSpc>
                <a:spcPct val="120000"/>
              </a:lnSpc>
              <a:spcBef>
                <a:spcPts val="0"/>
              </a:spcBef>
              <a:tabLst>
                <a:tab pos="2332038" algn="l"/>
              </a:tabLst>
            </a:pPr>
            <a:r>
              <a:rPr lang="en-US" sz="1900" dirty="0"/>
              <a:t>Stephen Dye	Chair OC editorial board</a:t>
            </a:r>
          </a:p>
          <a:p>
            <a:pPr marL="0">
              <a:lnSpc>
                <a:spcPct val="120000"/>
              </a:lnSpc>
              <a:spcBef>
                <a:spcPts val="0"/>
              </a:spcBef>
              <a:tabLst>
                <a:tab pos="2332038" algn="l"/>
              </a:tabLst>
            </a:pPr>
            <a:r>
              <a:rPr lang="en-US" sz="1900" dirty="0"/>
              <a:t>Kerry Howell	SCOR/Deep Sea SIG</a:t>
            </a:r>
          </a:p>
          <a:p>
            <a:pPr marL="0">
              <a:lnSpc>
                <a:spcPct val="120000"/>
              </a:lnSpc>
              <a:spcBef>
                <a:spcPts val="0"/>
              </a:spcBef>
              <a:tabLst>
                <a:tab pos="2332038" algn="l"/>
              </a:tabLst>
            </a:pPr>
            <a:r>
              <a:rPr lang="en-US" sz="1900" dirty="0"/>
              <a:t>Nick Owens	2024 conference chair</a:t>
            </a:r>
          </a:p>
          <a:p>
            <a:pPr marL="0">
              <a:lnSpc>
                <a:spcPct val="120000"/>
              </a:lnSpc>
              <a:spcBef>
                <a:spcPts val="0"/>
              </a:spcBef>
              <a:tabLst>
                <a:tab pos="2332038" algn="l"/>
              </a:tabLst>
            </a:pPr>
            <a:r>
              <a:rPr lang="en-US" sz="1900" dirty="0"/>
              <a:t>Gillian </a:t>
            </a:r>
            <a:r>
              <a:rPr lang="en-US" sz="1900" dirty="0" err="1"/>
              <a:t>Damerell</a:t>
            </a:r>
            <a:r>
              <a:rPr lang="en-US" sz="1900" dirty="0"/>
              <a:t>	EDI</a:t>
            </a:r>
          </a:p>
          <a:p>
            <a:pPr marL="0">
              <a:lnSpc>
                <a:spcPct val="120000"/>
              </a:lnSpc>
              <a:spcBef>
                <a:spcPts val="0"/>
              </a:spcBef>
              <a:tabLst>
                <a:tab pos="2332038" algn="l"/>
              </a:tabLst>
            </a:pPr>
            <a:r>
              <a:rPr lang="en-US" sz="1900" dirty="0"/>
              <a:t>Ben Fisher	EDI</a:t>
            </a:r>
          </a:p>
          <a:p>
            <a:pPr marL="0">
              <a:lnSpc>
                <a:spcPct val="120000"/>
              </a:lnSpc>
              <a:spcBef>
                <a:spcPts val="0"/>
              </a:spcBef>
              <a:tabLst>
                <a:tab pos="2332038" algn="l"/>
              </a:tabLst>
            </a:pPr>
            <a:endParaRPr lang="en-US" sz="1900" dirty="0"/>
          </a:p>
          <a:p>
            <a:pPr marL="0" indent="0" defTabSz="957263">
              <a:lnSpc>
                <a:spcPct val="100000"/>
              </a:lnSpc>
              <a:spcBef>
                <a:spcPts val="0"/>
              </a:spcBef>
              <a:buNone/>
            </a:pPr>
            <a:endParaRPr lang="en-US" sz="1900" dirty="0"/>
          </a:p>
          <a:p>
            <a:pPr marL="0" indent="0">
              <a:lnSpc>
                <a:spcPct val="100000"/>
              </a:lnSpc>
              <a:spcBef>
                <a:spcPts val="0"/>
              </a:spcBef>
              <a:buNone/>
            </a:pPr>
            <a:endParaRPr lang="en-US" sz="1900" i="0" dirty="0"/>
          </a:p>
          <a:p>
            <a:pPr marL="0" indent="0">
              <a:lnSpc>
                <a:spcPct val="100000"/>
              </a:lnSpc>
              <a:spcBef>
                <a:spcPts val="0"/>
              </a:spcBef>
              <a:buNone/>
            </a:pPr>
            <a:endParaRPr lang="en-US" sz="1900" dirty="0"/>
          </a:p>
        </p:txBody>
      </p:sp>
      <p:sp>
        <p:nvSpPr>
          <p:cNvPr id="2" name="Content Placeholder 1">
            <a:extLst>
              <a:ext uri="{FF2B5EF4-FFF2-40B4-BE49-F238E27FC236}">
                <a16:creationId xmlns:a16="http://schemas.microsoft.com/office/drawing/2014/main" id="{FA4B53A2-D042-416E-AA3C-EB57A937DAA3}"/>
              </a:ext>
            </a:extLst>
          </p:cNvPr>
          <p:cNvSpPr>
            <a:spLocks noGrp="1"/>
          </p:cNvSpPr>
          <p:nvPr>
            <p:ph sz="half" idx="2"/>
          </p:nvPr>
        </p:nvSpPr>
        <p:spPr>
          <a:xfrm>
            <a:off x="5951984" y="1412776"/>
            <a:ext cx="6240016" cy="5445223"/>
          </a:xfrm>
        </p:spPr>
        <p:txBody>
          <a:bodyPr vert="horz" lIns="91440" tIns="45720" rIns="91440" bIns="45720" rtlCol="0" anchor="t">
            <a:normAutofit/>
          </a:bodyPr>
          <a:lstStyle/>
          <a:p>
            <a:pPr marL="0" indent="0">
              <a:lnSpc>
                <a:spcPct val="120000"/>
              </a:lnSpc>
              <a:spcBef>
                <a:spcPts val="0"/>
              </a:spcBef>
              <a:buNone/>
              <a:tabLst>
                <a:tab pos="2332038" algn="l"/>
              </a:tabLst>
            </a:pPr>
            <a:r>
              <a:rPr lang="en-US" sz="2000" u="sng" dirty="0"/>
              <a:t>Council members</a:t>
            </a:r>
          </a:p>
          <a:p>
            <a:pPr marL="0">
              <a:lnSpc>
                <a:spcPct val="120000"/>
              </a:lnSpc>
              <a:spcBef>
                <a:spcPts val="0"/>
              </a:spcBef>
              <a:tabLst>
                <a:tab pos="2332038" algn="l"/>
              </a:tabLst>
            </a:pPr>
            <a:r>
              <a:rPr lang="en-US" sz="2000" dirty="0"/>
              <a:t>John Allen	Challenger Wave editor</a:t>
            </a:r>
          </a:p>
          <a:p>
            <a:pPr marL="0">
              <a:lnSpc>
                <a:spcPct val="120000"/>
              </a:lnSpc>
              <a:spcBef>
                <a:spcPts val="0"/>
              </a:spcBef>
              <a:tabLst>
                <a:tab pos="2332038" algn="l"/>
              </a:tabLst>
            </a:pPr>
            <a:r>
              <a:rPr lang="en-US" sz="2000" dirty="0"/>
              <a:t>Cecilia Liszka	SIGs</a:t>
            </a:r>
          </a:p>
          <a:p>
            <a:pPr marL="0">
              <a:lnSpc>
                <a:spcPct val="120000"/>
              </a:lnSpc>
              <a:spcBef>
                <a:spcPts val="0"/>
              </a:spcBef>
              <a:tabLst>
                <a:tab pos="2332038" algn="l"/>
              </a:tabLst>
            </a:pPr>
            <a:r>
              <a:rPr lang="en-US" sz="2000" dirty="0"/>
              <a:t>John Bacon	Webpage</a:t>
            </a:r>
          </a:p>
          <a:p>
            <a:pPr marL="0">
              <a:lnSpc>
                <a:spcPct val="120000"/>
              </a:lnSpc>
              <a:spcBef>
                <a:spcPts val="0"/>
              </a:spcBef>
              <a:tabLst>
                <a:tab pos="2332038" algn="l"/>
              </a:tabLst>
            </a:pPr>
            <a:r>
              <a:rPr lang="en-US" sz="2000" dirty="0"/>
              <a:t>Siddhi Joshi	ECR </a:t>
            </a:r>
          </a:p>
          <a:p>
            <a:pPr marL="0">
              <a:lnSpc>
                <a:spcPct val="120000"/>
              </a:lnSpc>
              <a:spcBef>
                <a:spcPts val="0"/>
              </a:spcBef>
              <a:tabLst>
                <a:tab pos="2332038" algn="l"/>
              </a:tabLst>
            </a:pPr>
            <a:r>
              <a:rPr lang="en-US" sz="2000" dirty="0"/>
              <a:t>Chelsey Baker	Membership</a:t>
            </a:r>
          </a:p>
          <a:p>
            <a:pPr marL="0">
              <a:lnSpc>
                <a:spcPct val="120000"/>
              </a:lnSpc>
              <a:spcBef>
                <a:spcPts val="0"/>
              </a:spcBef>
              <a:tabLst>
                <a:tab pos="2332038" algn="l"/>
              </a:tabLst>
            </a:pPr>
            <a:r>
              <a:rPr lang="en-US" sz="2000" dirty="0"/>
              <a:t>Anna McGregor	Media and communications</a:t>
            </a:r>
          </a:p>
          <a:p>
            <a:pPr marL="0">
              <a:lnSpc>
                <a:spcPct val="120000"/>
              </a:lnSpc>
              <a:spcBef>
                <a:spcPts val="0"/>
              </a:spcBef>
              <a:tabLst>
                <a:tab pos="2332038" algn="l"/>
              </a:tabLst>
            </a:pPr>
            <a:r>
              <a:rPr lang="en-US" sz="2000" dirty="0"/>
              <a:t>Terry Sloane	Industry liaison</a:t>
            </a:r>
          </a:p>
          <a:p>
            <a:pPr marL="0">
              <a:lnSpc>
                <a:spcPct val="120000"/>
              </a:lnSpc>
              <a:spcBef>
                <a:spcPts val="0"/>
              </a:spcBef>
              <a:tabLst>
                <a:tab pos="2332038" algn="l"/>
              </a:tabLst>
            </a:pPr>
            <a:r>
              <a:rPr lang="en-US" sz="2000" dirty="0"/>
              <a:t>Al Tagliabue	SCOR</a:t>
            </a:r>
          </a:p>
          <a:p>
            <a:pPr marL="0">
              <a:lnSpc>
                <a:spcPct val="120000"/>
              </a:lnSpc>
              <a:spcBef>
                <a:spcPts val="0"/>
              </a:spcBef>
              <a:tabLst>
                <a:tab pos="2332038" algn="l"/>
              </a:tabLst>
            </a:pPr>
            <a:r>
              <a:rPr lang="en-US" sz="2000" dirty="0"/>
              <a:t>Mark Inall	Chair of NOC-A</a:t>
            </a:r>
          </a:p>
          <a:p>
            <a:pPr marL="0">
              <a:lnSpc>
                <a:spcPct val="120000"/>
              </a:lnSpc>
              <a:spcBef>
                <a:spcPts val="0"/>
              </a:spcBef>
              <a:tabLst>
                <a:tab pos="2332038" algn="l"/>
              </a:tabLst>
            </a:pPr>
            <a:r>
              <a:rPr lang="en-US" sz="2000" dirty="0"/>
              <a:t>Robyn </a:t>
            </a:r>
            <a:r>
              <a:rPr lang="en-US" sz="2000" dirty="0" err="1"/>
              <a:t>Tuerena</a:t>
            </a:r>
            <a:r>
              <a:rPr lang="en-US" sz="2000" dirty="0"/>
              <a:t>	Outreach and Education</a:t>
            </a:r>
          </a:p>
          <a:p>
            <a:pPr marL="0">
              <a:lnSpc>
                <a:spcPct val="120000"/>
              </a:lnSpc>
              <a:spcBef>
                <a:spcPts val="0"/>
              </a:spcBef>
              <a:tabLst>
                <a:tab pos="2332038" algn="l"/>
              </a:tabLst>
            </a:pPr>
            <a:r>
              <a:rPr lang="en-US" sz="2000" dirty="0"/>
              <a:t>Sophie Wilmes	Travel awards and Stepping 	Stones bursaries</a:t>
            </a:r>
            <a:endParaRPr lang="en-US" sz="2000" dirty="0">
              <a:cs typeface="Calibri"/>
            </a:endParaRPr>
          </a:p>
          <a:p>
            <a:pPr marL="0">
              <a:lnSpc>
                <a:spcPct val="120000"/>
              </a:lnSpc>
              <a:spcBef>
                <a:spcPts val="0"/>
              </a:spcBef>
              <a:tabLst>
                <a:tab pos="2332038" algn="l"/>
              </a:tabLst>
            </a:pPr>
            <a:endParaRPr lang="en-US" sz="2000" dirty="0"/>
          </a:p>
          <a:p>
            <a:pPr marL="0">
              <a:lnSpc>
                <a:spcPct val="120000"/>
              </a:lnSpc>
              <a:spcBef>
                <a:spcPts val="0"/>
              </a:spcBef>
              <a:tabLst>
                <a:tab pos="2332038" algn="l"/>
              </a:tabLst>
            </a:pPr>
            <a:endParaRPr lang="en-US"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B0D7C6-23C2-4A47-AC1F-9F0360F44B74}"/>
              </a:ext>
            </a:extLst>
          </p:cNvPr>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Aft>
                <a:spcPts val="600"/>
              </a:spcAft>
            </a:pPr>
            <a:r>
              <a:rPr lang="en-US" sz="5200" kern="1200" dirty="0">
                <a:solidFill>
                  <a:schemeClr val="tx2"/>
                </a:solidFill>
                <a:latin typeface="+mj-lt"/>
                <a:ea typeface="+mj-ea"/>
                <a:cs typeface="+mj-cs"/>
              </a:rPr>
              <a:t>4. Portfolio reports</a:t>
            </a:r>
          </a:p>
        </p:txBody>
      </p:sp>
      <p:sp>
        <p:nvSpPr>
          <p:cNvPr id="2" name="TextBox 1">
            <a:extLst>
              <a:ext uri="{FF2B5EF4-FFF2-40B4-BE49-F238E27FC236}">
                <a16:creationId xmlns:a16="http://schemas.microsoft.com/office/drawing/2014/main" id="{E39447E3-8480-B336-730C-905C68243C89}"/>
              </a:ext>
            </a:extLst>
          </p:cNvPr>
          <p:cNvSpPr txBox="1"/>
          <p:nvPr/>
        </p:nvSpPr>
        <p:spPr>
          <a:xfrm>
            <a:off x="3923770" y="4005064"/>
            <a:ext cx="4344459" cy="523220"/>
          </a:xfrm>
          <a:prstGeom prst="rect">
            <a:avLst/>
          </a:prstGeom>
          <a:noFill/>
        </p:spPr>
        <p:txBody>
          <a:bodyPr wrap="none" rtlCol="0">
            <a:spAutoFit/>
          </a:bodyPr>
          <a:lstStyle/>
          <a:p>
            <a:r>
              <a:rPr lang="en-US" sz="2800" dirty="0"/>
              <a:t>Early Career Researchers</a:t>
            </a:r>
          </a:p>
        </p:txBody>
      </p:sp>
    </p:spTree>
    <p:extLst>
      <p:ext uri="{BB962C8B-B14F-4D97-AF65-F5344CB8AC3E}">
        <p14:creationId xmlns:p14="http://schemas.microsoft.com/office/powerpoint/2010/main" val="3425263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768F94E-2BF1-56A5-87AC-0C4270793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3FDD1793-70AF-8D9E-260E-5DBD4B16FA5A}"/>
              </a:ext>
            </a:extLst>
          </p:cNvPr>
          <p:cNvSpPr>
            <a:spLocks noGrp="1"/>
          </p:cNvSpPr>
          <p:nvPr>
            <p:ph type="ctrTitle"/>
          </p:nvPr>
        </p:nvSpPr>
        <p:spPr>
          <a:xfrm>
            <a:off x="67791" y="26126"/>
            <a:ext cx="2724802" cy="1828389"/>
          </a:xfrm>
        </p:spPr>
        <p:txBody>
          <a:bodyPr anchor="b">
            <a:normAutofit fontScale="90000"/>
          </a:bodyPr>
          <a:lstStyle/>
          <a:p>
            <a:pPr algn="ctr"/>
            <a:r>
              <a:rPr lang="en-US" sz="3200" dirty="0">
                <a:latin typeface="Arial" panose="020B0604020202020204" pitchFamily="34" charset="0"/>
                <a:cs typeface="Arial" panose="020B0604020202020204" pitchFamily="34" charset="0"/>
              </a:rPr>
              <a:t>Early Career</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Researcher</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Activities in 2023</a:t>
            </a:r>
            <a:endParaRPr lang="en-GB"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DC1EBC52-CF12-DB0F-E212-3DB4182E4E12}"/>
              </a:ext>
            </a:extLst>
          </p:cNvPr>
          <p:cNvSpPr>
            <a:spLocks noGrp="1"/>
          </p:cNvSpPr>
          <p:nvPr>
            <p:ph type="subTitle" idx="1"/>
          </p:nvPr>
        </p:nvSpPr>
        <p:spPr>
          <a:xfrm>
            <a:off x="-158613" y="2000372"/>
            <a:ext cx="3255040" cy="1428628"/>
          </a:xfrm>
        </p:spPr>
        <p:txBody>
          <a:bodyPr>
            <a:normAutofit/>
          </a:bodyPr>
          <a:lstStyle/>
          <a:p>
            <a:pPr algn="ctr">
              <a:lnSpc>
                <a:spcPct val="110000"/>
              </a:lnSpc>
            </a:pPr>
            <a:r>
              <a:rPr lang="en-US" sz="1800" dirty="0"/>
              <a:t>Early Career</a:t>
            </a:r>
            <a:br>
              <a:rPr lang="en-US" sz="1800" dirty="0"/>
            </a:br>
            <a:r>
              <a:rPr lang="en-US" sz="1800" dirty="0"/>
              <a:t>Researcher Portfolio</a:t>
            </a:r>
            <a:br>
              <a:rPr lang="en-US" sz="1800" dirty="0"/>
            </a:br>
            <a:r>
              <a:rPr lang="en-US" sz="1800" dirty="0"/>
              <a:t>Holder: Dr </a:t>
            </a:r>
            <a:r>
              <a:rPr lang="en-US" sz="1800" dirty="0">
                <a:latin typeface="Arial" panose="020B0604020202020204" pitchFamily="34" charset="0"/>
                <a:cs typeface="Arial" panose="020B0604020202020204" pitchFamily="34" charset="0"/>
              </a:rPr>
              <a:t>Siddhi</a:t>
            </a:r>
            <a:r>
              <a:rPr lang="en-US" sz="1800" dirty="0"/>
              <a:t> Joshi</a:t>
            </a:r>
            <a:endParaRPr lang="en-GB" sz="1800" dirty="0"/>
          </a:p>
        </p:txBody>
      </p:sp>
      <p:pic>
        <p:nvPicPr>
          <p:cNvPr id="5" name="Picture 4" descr="A poster with text and pictures of people&#10;&#10;Description automatically generated">
            <a:extLst>
              <a:ext uri="{FF2B5EF4-FFF2-40B4-BE49-F238E27FC236}">
                <a16:creationId xmlns:a16="http://schemas.microsoft.com/office/drawing/2014/main" id="{28215CC6-5267-D299-02F0-B08DC5D2A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3977" y="101007"/>
            <a:ext cx="4709109" cy="6655986"/>
          </a:xfrm>
          <a:prstGeom prst="rect">
            <a:avLst/>
          </a:prstGeom>
        </p:spPr>
      </p:pic>
      <p:pic>
        <p:nvPicPr>
          <p:cNvPr id="7" name="Picture 6" descr="A close-up of a newspaper&#10;&#10;Description automatically generated">
            <a:extLst>
              <a:ext uri="{FF2B5EF4-FFF2-40B4-BE49-F238E27FC236}">
                <a16:creationId xmlns:a16="http://schemas.microsoft.com/office/drawing/2014/main" id="{D9E605D9-9211-A6F1-773A-2953FF598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8183" y="1032545"/>
            <a:ext cx="4019171" cy="5724448"/>
          </a:xfrm>
          <a:prstGeom prst="rect">
            <a:avLst/>
          </a:prstGeom>
        </p:spPr>
      </p:pic>
      <p:pic>
        <p:nvPicPr>
          <p:cNvPr id="16" name="Picture 15">
            <a:extLst>
              <a:ext uri="{FF2B5EF4-FFF2-40B4-BE49-F238E27FC236}">
                <a16:creationId xmlns:a16="http://schemas.microsoft.com/office/drawing/2014/main" id="{29337B0C-028E-1165-18D7-32987B65D937}"/>
              </a:ext>
            </a:extLst>
          </p:cNvPr>
          <p:cNvPicPr>
            <a:picLocks noChangeAspect="1"/>
          </p:cNvPicPr>
          <p:nvPr/>
        </p:nvPicPr>
        <p:blipFill>
          <a:blip r:embed="rId4"/>
          <a:stretch>
            <a:fillRect/>
          </a:stretch>
        </p:blipFill>
        <p:spPr>
          <a:xfrm>
            <a:off x="533827" y="4485735"/>
            <a:ext cx="1870161" cy="1870161"/>
          </a:xfrm>
          <a:prstGeom prst="rect">
            <a:avLst/>
          </a:prstGeom>
        </p:spPr>
      </p:pic>
      <p:sp>
        <p:nvSpPr>
          <p:cNvPr id="21" name="TextBox 20">
            <a:extLst>
              <a:ext uri="{FF2B5EF4-FFF2-40B4-BE49-F238E27FC236}">
                <a16:creationId xmlns:a16="http://schemas.microsoft.com/office/drawing/2014/main" id="{B095BC55-BE3D-DC02-9AD6-D611240636CF}"/>
              </a:ext>
            </a:extLst>
          </p:cNvPr>
          <p:cNvSpPr txBox="1"/>
          <p:nvPr/>
        </p:nvSpPr>
        <p:spPr>
          <a:xfrm>
            <a:off x="179171" y="6211669"/>
            <a:ext cx="24656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Neue Haas Grotesk Text Pro"/>
                <a:ea typeface="+mn-ea"/>
                <a:cs typeface="+mn-cs"/>
              </a:rPr>
              <a:t>ECOP Webinar available at QR Code</a:t>
            </a:r>
          </a:p>
        </p:txBody>
      </p:sp>
      <p:sp>
        <p:nvSpPr>
          <p:cNvPr id="23" name="TextBox 22">
            <a:extLst>
              <a:ext uri="{FF2B5EF4-FFF2-40B4-BE49-F238E27FC236}">
                <a16:creationId xmlns:a16="http://schemas.microsoft.com/office/drawing/2014/main" id="{F2365380-4557-7FC9-D01A-9383215CDBA8}"/>
              </a:ext>
            </a:extLst>
          </p:cNvPr>
          <p:cNvSpPr txBox="1"/>
          <p:nvPr/>
        </p:nvSpPr>
        <p:spPr>
          <a:xfrm>
            <a:off x="179171" y="3008407"/>
            <a:ext cx="2465636" cy="1477328"/>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0F0F"/>
                </a:solidFill>
                <a:effectLst/>
                <a:uLnTx/>
                <a:uFillTx/>
                <a:latin typeface="Arial" panose="020B0604020202020204" pitchFamily="34" charset="0"/>
                <a:ea typeface="+mn-ea"/>
                <a:cs typeface="Arial" panose="020B0604020202020204" pitchFamily="34" charset="0"/>
              </a:rPr>
              <a:t>Funding opportunities, tips and challenges with Challenger Society for Marine Sciences </a:t>
            </a:r>
            <a:r>
              <a:rPr kumimoji="0" lang="en-US" sz="1800" b="1" i="0" u="none" strike="noStrike" kern="1200" cap="none" spc="0" normalizeH="0" baseline="0" noProof="0" dirty="0">
                <a:ln>
                  <a:noFill/>
                </a:ln>
                <a:solidFill>
                  <a:srgbClr val="0F0F0F"/>
                </a:solidFill>
                <a:effectLst/>
                <a:uLnTx/>
                <a:uFillTx/>
                <a:latin typeface="Roboto" panose="02000000000000000000" pitchFamily="2" charset="0"/>
                <a:ea typeface="+mn-ea"/>
                <a:cs typeface="+mn-cs"/>
              </a:rPr>
              <a:t>webinar</a:t>
            </a:r>
          </a:p>
        </p:txBody>
      </p:sp>
      <p:sp>
        <p:nvSpPr>
          <p:cNvPr id="24" name="TextBox 23">
            <a:extLst>
              <a:ext uri="{FF2B5EF4-FFF2-40B4-BE49-F238E27FC236}">
                <a16:creationId xmlns:a16="http://schemas.microsoft.com/office/drawing/2014/main" id="{E626D234-F6AA-2B17-53F7-C0087B5CC174}"/>
              </a:ext>
            </a:extLst>
          </p:cNvPr>
          <p:cNvSpPr txBox="1"/>
          <p:nvPr/>
        </p:nvSpPr>
        <p:spPr>
          <a:xfrm>
            <a:off x="7953076" y="39103"/>
            <a:ext cx="3984278" cy="923330"/>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Neue Haas Grotesk Text Pro"/>
                <a:ea typeface="+mn-ea"/>
                <a:cs typeface="+mn-cs"/>
              </a:rPr>
              <a:t>Challenger Society URGE POD initiated and monthly meetings commenced from June onwards</a:t>
            </a:r>
          </a:p>
        </p:txBody>
      </p:sp>
    </p:spTree>
    <p:extLst>
      <p:ext uri="{BB962C8B-B14F-4D97-AF65-F5344CB8AC3E}">
        <p14:creationId xmlns:p14="http://schemas.microsoft.com/office/powerpoint/2010/main" val="3026734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53DE9-FFBB-4F34-D29B-4AF01C30F627}"/>
              </a:ext>
            </a:extLst>
          </p:cNvPr>
          <p:cNvSpPr>
            <a:spLocks noGrp="1"/>
          </p:cNvSpPr>
          <p:nvPr>
            <p:ph type="title"/>
          </p:nvPr>
        </p:nvSpPr>
        <p:spPr/>
        <p:txBody>
          <a:bodyPr/>
          <a:lstStyle/>
          <a:p>
            <a:endParaRPr lang="en-GB"/>
          </a:p>
        </p:txBody>
      </p:sp>
      <p:pic>
        <p:nvPicPr>
          <p:cNvPr id="5" name="Content Placeholder 4" descr="A close-up of words&#10;&#10;Description automatically generated">
            <a:extLst>
              <a:ext uri="{FF2B5EF4-FFF2-40B4-BE49-F238E27FC236}">
                <a16:creationId xmlns:a16="http://schemas.microsoft.com/office/drawing/2014/main" id="{A594C5F4-2DCE-0651-6A38-F01DB90C24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985" y="-13063"/>
            <a:ext cx="6871063" cy="6871063"/>
          </a:xfrm>
        </p:spPr>
      </p:pic>
      <p:pic>
        <p:nvPicPr>
          <p:cNvPr id="7" name="Picture 6">
            <a:extLst>
              <a:ext uri="{FF2B5EF4-FFF2-40B4-BE49-F238E27FC236}">
                <a16:creationId xmlns:a16="http://schemas.microsoft.com/office/drawing/2014/main" id="{A729C112-7024-4F25-E2BE-84BF160BFBAD}"/>
              </a:ext>
            </a:extLst>
          </p:cNvPr>
          <p:cNvPicPr>
            <a:picLocks noChangeAspect="1"/>
          </p:cNvPicPr>
          <p:nvPr/>
        </p:nvPicPr>
        <p:blipFill>
          <a:blip r:embed="rId3"/>
          <a:srcRect l="7276" t="12322"/>
          <a:stretch/>
        </p:blipFill>
        <p:spPr>
          <a:xfrm>
            <a:off x="7419704" y="3674595"/>
            <a:ext cx="4689566" cy="2880661"/>
          </a:xfrm>
          <a:prstGeom prst="rect">
            <a:avLst/>
          </a:prstGeom>
          <a:ln w="25400">
            <a:solidFill>
              <a:schemeClr val="accent1"/>
            </a:solidFill>
          </a:ln>
        </p:spPr>
      </p:pic>
      <p:pic>
        <p:nvPicPr>
          <p:cNvPr id="9" name="Picture 8">
            <a:extLst>
              <a:ext uri="{FF2B5EF4-FFF2-40B4-BE49-F238E27FC236}">
                <a16:creationId xmlns:a16="http://schemas.microsoft.com/office/drawing/2014/main" id="{883F6E0B-15AB-A096-83DC-242F5B3D1619}"/>
              </a:ext>
            </a:extLst>
          </p:cNvPr>
          <p:cNvPicPr>
            <a:picLocks noChangeAspect="1"/>
          </p:cNvPicPr>
          <p:nvPr/>
        </p:nvPicPr>
        <p:blipFill>
          <a:blip r:embed="rId4"/>
          <a:srcRect l="7017"/>
          <a:stretch/>
        </p:blipFill>
        <p:spPr>
          <a:xfrm>
            <a:off x="7045233" y="63416"/>
            <a:ext cx="5002993" cy="2661276"/>
          </a:xfrm>
          <a:prstGeom prst="rect">
            <a:avLst/>
          </a:prstGeom>
          <a:ln w="25400">
            <a:solidFill>
              <a:schemeClr val="accent1"/>
            </a:solidFill>
          </a:ln>
        </p:spPr>
      </p:pic>
      <p:sp>
        <p:nvSpPr>
          <p:cNvPr id="10" name="Arrow: Right 9">
            <a:extLst>
              <a:ext uri="{FF2B5EF4-FFF2-40B4-BE49-F238E27FC236}">
                <a16:creationId xmlns:a16="http://schemas.microsoft.com/office/drawing/2014/main" id="{80BBED26-15EB-5472-29A9-73E9B710C112}"/>
              </a:ext>
            </a:extLst>
          </p:cNvPr>
          <p:cNvSpPr/>
          <p:nvPr/>
        </p:nvSpPr>
        <p:spPr>
          <a:xfrm rot="846055">
            <a:off x="5262404" y="402381"/>
            <a:ext cx="2870678" cy="583141"/>
          </a:xfrm>
          <a:prstGeom prst="rightArrow">
            <a:avLst>
              <a:gd name="adj1" fmla="val 50000"/>
              <a:gd name="adj2" fmla="val 736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11" name="Arrow: Right 10">
            <a:extLst>
              <a:ext uri="{FF2B5EF4-FFF2-40B4-BE49-F238E27FC236}">
                <a16:creationId xmlns:a16="http://schemas.microsoft.com/office/drawing/2014/main" id="{092BE574-484A-78F6-119C-14C74E8FFABC}"/>
              </a:ext>
            </a:extLst>
          </p:cNvPr>
          <p:cNvSpPr/>
          <p:nvPr/>
        </p:nvSpPr>
        <p:spPr>
          <a:xfrm rot="20390206">
            <a:off x="6987551" y="4240014"/>
            <a:ext cx="592088" cy="7591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Neue Haas Grotesk Text Pro"/>
              <a:ea typeface="+mn-ea"/>
              <a:cs typeface="+mn-cs"/>
            </a:endParaRPr>
          </a:p>
        </p:txBody>
      </p:sp>
    </p:spTree>
    <p:extLst>
      <p:ext uri="{BB962C8B-B14F-4D97-AF65-F5344CB8AC3E}">
        <p14:creationId xmlns:p14="http://schemas.microsoft.com/office/powerpoint/2010/main" val="205338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B0D7C6-23C2-4A47-AC1F-9F0360F44B74}"/>
              </a:ext>
            </a:extLst>
          </p:cNvPr>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Aft>
                <a:spcPts val="600"/>
              </a:spcAft>
            </a:pPr>
            <a:r>
              <a:rPr lang="en-US" sz="5200" kern="1200" dirty="0">
                <a:solidFill>
                  <a:schemeClr val="tx2"/>
                </a:solidFill>
                <a:latin typeface="+mj-lt"/>
                <a:ea typeface="+mj-ea"/>
                <a:cs typeface="+mj-cs"/>
              </a:rPr>
              <a:t>4. Portfolio reports</a:t>
            </a:r>
          </a:p>
        </p:txBody>
      </p:sp>
      <p:sp>
        <p:nvSpPr>
          <p:cNvPr id="2" name="TextBox 1">
            <a:extLst>
              <a:ext uri="{FF2B5EF4-FFF2-40B4-BE49-F238E27FC236}">
                <a16:creationId xmlns:a16="http://schemas.microsoft.com/office/drawing/2014/main" id="{E39447E3-8480-B336-730C-905C68243C89}"/>
              </a:ext>
            </a:extLst>
          </p:cNvPr>
          <p:cNvSpPr txBox="1"/>
          <p:nvPr/>
        </p:nvSpPr>
        <p:spPr>
          <a:xfrm>
            <a:off x="4223792" y="4074718"/>
            <a:ext cx="4063933" cy="523220"/>
          </a:xfrm>
          <a:prstGeom prst="rect">
            <a:avLst/>
          </a:prstGeom>
          <a:noFill/>
        </p:spPr>
        <p:txBody>
          <a:bodyPr wrap="none" rtlCol="0">
            <a:spAutoFit/>
          </a:bodyPr>
          <a:lstStyle/>
          <a:p>
            <a:r>
              <a:rPr lang="en-US" sz="2800" dirty="0"/>
              <a:t>Education and Outreach</a:t>
            </a:r>
          </a:p>
        </p:txBody>
      </p:sp>
    </p:spTree>
    <p:extLst>
      <p:ext uri="{BB962C8B-B14F-4D97-AF65-F5344CB8AC3E}">
        <p14:creationId xmlns:p14="http://schemas.microsoft.com/office/powerpoint/2010/main" val="1888485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31D3E2F-C85E-9426-E41E-529497CF1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4150" y="0"/>
            <a:ext cx="1847850" cy="15983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44B0624-E269-0544-8044-563B89B0EBDC}"/>
              </a:ext>
            </a:extLst>
          </p:cNvPr>
          <p:cNvSpPr txBox="1"/>
          <p:nvPr/>
        </p:nvSpPr>
        <p:spPr>
          <a:xfrm>
            <a:off x="317048" y="152864"/>
            <a:ext cx="457189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ptos" panose="02110004020202020204"/>
                <a:ea typeface="+mn-ea"/>
                <a:cs typeface="+mn-cs"/>
              </a:rPr>
              <a:t>Education &amp; Outreach</a:t>
            </a:r>
          </a:p>
        </p:txBody>
      </p:sp>
      <p:sp>
        <p:nvSpPr>
          <p:cNvPr id="6" name="TextBox 5">
            <a:extLst>
              <a:ext uri="{FF2B5EF4-FFF2-40B4-BE49-F238E27FC236}">
                <a16:creationId xmlns:a16="http://schemas.microsoft.com/office/drawing/2014/main" id="{2AA54D21-BE80-C69A-C7D9-543644BE05D8}"/>
              </a:ext>
            </a:extLst>
          </p:cNvPr>
          <p:cNvSpPr txBox="1"/>
          <p:nvPr/>
        </p:nvSpPr>
        <p:spPr>
          <a:xfrm>
            <a:off x="332694" y="1391561"/>
            <a:ext cx="1152661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ptos" panose="02110004020202020204"/>
                <a:ea typeface="+mn-ea"/>
                <a:cs typeface="+mn-cs"/>
              </a:rPr>
              <a:t>Development of Challenger Society online outreach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ptos" panose="02110004020202020204"/>
                <a:ea typeface="+mn-ea"/>
                <a:cs typeface="+mn-cs"/>
              </a:rPr>
              <a:t>Established links with the newly formed Ocean Literacy SIG (at Challenger 2024 meeting) about communication strategy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ptos" panose="02110004020202020204"/>
                <a:ea typeface="+mn-ea"/>
                <a:cs typeface="+mn-cs"/>
              </a:rPr>
              <a:t>YouTube channel to be launched early 2025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ptos" panose="02110004020202020204"/>
                <a:ea typeface="+mn-ea"/>
                <a:cs typeface="+mn-cs"/>
              </a:rPr>
              <a:t>To run video making workshop either late 2024/early 2025, to be available to anyone in the Challenger Soc. To be run by Andy Crabb, Videographer at SAMS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ptos" panose="02110004020202020204"/>
                <a:ea typeface="+mn-ea"/>
                <a:cs typeface="+mn-cs"/>
              </a:rPr>
              <a:t>Email to be sent out soon to recruit volunteers soon (and some already found!)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06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ptos" panose="02110004020202020204"/>
                <a:ea typeface="+mn-ea"/>
                <a:cs typeface="+mn-cs"/>
              </a:rPr>
              <a:t>Outreach Materials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ptos" panose="02110004020202020204"/>
                <a:ea typeface="+mn-ea"/>
                <a:cs typeface="+mn-cs"/>
              </a:rPr>
              <a:t>Development of a ‘bank’ of materials that can be sent to interested members of the society, to make outreach events easier and less time consuming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ptos" panose="02110004020202020204"/>
                <a:ea typeface="+mn-ea"/>
                <a:cs typeface="+mn-cs"/>
              </a:rPr>
              <a:t>Can this be hosted on the website? </a:t>
            </a:r>
          </a:p>
        </p:txBody>
      </p:sp>
    </p:spTree>
    <p:extLst>
      <p:ext uri="{BB962C8B-B14F-4D97-AF65-F5344CB8AC3E}">
        <p14:creationId xmlns:p14="http://schemas.microsoft.com/office/powerpoint/2010/main" val="1417108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B0D7C6-23C2-4A47-AC1F-9F0360F44B74}"/>
              </a:ext>
            </a:extLst>
          </p:cNvPr>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Aft>
                <a:spcPts val="600"/>
              </a:spcAft>
            </a:pPr>
            <a:r>
              <a:rPr lang="en-US" sz="5200" kern="1200" dirty="0">
                <a:solidFill>
                  <a:schemeClr val="tx2"/>
                </a:solidFill>
                <a:latin typeface="+mj-lt"/>
                <a:ea typeface="+mj-ea"/>
                <a:cs typeface="+mj-cs"/>
              </a:rPr>
              <a:t>4. Portfolio reports</a:t>
            </a:r>
          </a:p>
        </p:txBody>
      </p:sp>
      <p:sp>
        <p:nvSpPr>
          <p:cNvPr id="2" name="TextBox 1">
            <a:extLst>
              <a:ext uri="{FF2B5EF4-FFF2-40B4-BE49-F238E27FC236}">
                <a16:creationId xmlns:a16="http://schemas.microsoft.com/office/drawing/2014/main" id="{E39447E3-8480-B336-730C-905C68243C89}"/>
              </a:ext>
            </a:extLst>
          </p:cNvPr>
          <p:cNvSpPr txBox="1"/>
          <p:nvPr/>
        </p:nvSpPr>
        <p:spPr>
          <a:xfrm>
            <a:off x="3422832" y="4054368"/>
            <a:ext cx="5346335" cy="523220"/>
          </a:xfrm>
          <a:prstGeom prst="rect">
            <a:avLst/>
          </a:prstGeom>
          <a:noFill/>
        </p:spPr>
        <p:txBody>
          <a:bodyPr wrap="none" rtlCol="0">
            <a:spAutoFit/>
          </a:bodyPr>
          <a:lstStyle/>
          <a:p>
            <a:r>
              <a:rPr lang="en-US" sz="2800" dirty="0"/>
              <a:t>Membership and data protection</a:t>
            </a:r>
          </a:p>
        </p:txBody>
      </p:sp>
    </p:spTree>
    <p:extLst>
      <p:ext uri="{BB962C8B-B14F-4D97-AF65-F5344CB8AC3E}">
        <p14:creationId xmlns:p14="http://schemas.microsoft.com/office/powerpoint/2010/main" val="119709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5CB3E-8013-8540-B2B6-86AB0DBA06A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Membership and Data Protection</a:t>
            </a:r>
            <a:br>
              <a:rPr lang="en-US"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Chelsey Baker</a:t>
            </a:r>
          </a:p>
        </p:txBody>
      </p:sp>
      <p:sp>
        <p:nvSpPr>
          <p:cNvPr id="3" name="Content Placeholder 2">
            <a:extLst>
              <a:ext uri="{FF2B5EF4-FFF2-40B4-BE49-F238E27FC236}">
                <a16:creationId xmlns:a16="http://schemas.microsoft.com/office/drawing/2014/main" id="{8B1B8B23-9D96-D445-8199-059EFB5E89CB}"/>
              </a:ext>
            </a:extLst>
          </p:cNvPr>
          <p:cNvSpPr>
            <a:spLocks noGrp="1"/>
          </p:cNvSpPr>
          <p:nvPr>
            <p:ph idx="1"/>
          </p:nvPr>
        </p:nvSpPr>
        <p:spPr>
          <a:xfrm>
            <a:off x="431216" y="1721986"/>
            <a:ext cx="7222281" cy="4351338"/>
          </a:xfrm>
        </p:spPr>
        <p:txBody>
          <a:bodyPr>
            <a:normAutofit/>
          </a:bodyPr>
          <a:lstStyle/>
          <a:p>
            <a:r>
              <a:rPr lang="en-US" sz="1600" dirty="0">
                <a:latin typeface="Arial" panose="020B0604020202020204" pitchFamily="34" charset="0"/>
                <a:cs typeface="Arial" panose="020B0604020202020204" pitchFamily="34" charset="0"/>
              </a:rPr>
              <a:t>Updated membership statistics to reflect members (5</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January 2024) </a:t>
            </a:r>
          </a:p>
          <a:p>
            <a:r>
              <a:rPr lang="en-US" sz="1600" dirty="0">
                <a:latin typeface="Arial" panose="020B0604020202020204" pitchFamily="34" charset="0"/>
                <a:cs typeface="Arial" panose="020B0604020202020204" pitchFamily="34" charset="0"/>
              </a:rPr>
              <a:t>Small decrease post 2022 conference membership peak</a:t>
            </a:r>
          </a:p>
          <a:p>
            <a:r>
              <a:rPr lang="en-US" sz="1600" dirty="0">
                <a:latin typeface="Arial" panose="020B0604020202020204" pitchFamily="34" charset="0"/>
                <a:cs typeface="Arial" panose="020B0604020202020204" pitchFamily="34" charset="0"/>
              </a:rPr>
              <a:t>Bank account issues in December 2023 mean we ceased removing expired memberships until further notice</a:t>
            </a:r>
          </a:p>
        </p:txBody>
      </p:sp>
      <p:graphicFrame>
        <p:nvGraphicFramePr>
          <p:cNvPr id="4" name="Table 3">
            <a:extLst>
              <a:ext uri="{FF2B5EF4-FFF2-40B4-BE49-F238E27FC236}">
                <a16:creationId xmlns:a16="http://schemas.microsoft.com/office/drawing/2014/main" id="{45EC7079-DD05-4340-AA47-939D735B5AD8}"/>
              </a:ext>
            </a:extLst>
          </p:cNvPr>
          <p:cNvGraphicFramePr>
            <a:graphicFrameLocks noGrp="1"/>
          </p:cNvGraphicFramePr>
          <p:nvPr/>
        </p:nvGraphicFramePr>
        <p:xfrm>
          <a:off x="6921977" y="2957547"/>
          <a:ext cx="4942104" cy="3535330"/>
        </p:xfrm>
        <a:graphic>
          <a:graphicData uri="http://schemas.openxmlformats.org/drawingml/2006/table">
            <a:tbl>
              <a:tblPr lastRow="1" bandRow="1">
                <a:tableStyleId>{5C22544A-7EE6-4342-B048-85BDC9FD1C3A}</a:tableStyleId>
              </a:tblPr>
              <a:tblGrid>
                <a:gridCol w="1805525">
                  <a:extLst>
                    <a:ext uri="{9D8B030D-6E8A-4147-A177-3AD203B41FA5}">
                      <a16:colId xmlns:a16="http://schemas.microsoft.com/office/drawing/2014/main" val="1306794857"/>
                    </a:ext>
                  </a:extLst>
                </a:gridCol>
                <a:gridCol w="1674069">
                  <a:extLst>
                    <a:ext uri="{9D8B030D-6E8A-4147-A177-3AD203B41FA5}">
                      <a16:colId xmlns:a16="http://schemas.microsoft.com/office/drawing/2014/main" val="2231193370"/>
                    </a:ext>
                  </a:extLst>
                </a:gridCol>
                <a:gridCol w="1462510">
                  <a:extLst>
                    <a:ext uri="{9D8B030D-6E8A-4147-A177-3AD203B41FA5}">
                      <a16:colId xmlns:a16="http://schemas.microsoft.com/office/drawing/2014/main" val="4029473003"/>
                    </a:ext>
                  </a:extLst>
                </a:gridCol>
              </a:tblGrid>
              <a:tr h="546700">
                <a:tc>
                  <a:txBody>
                    <a:bodyPr/>
                    <a:lstStyle/>
                    <a:p>
                      <a:pPr algn="ctr"/>
                      <a:r>
                        <a:rPr lang="en-US" sz="1200" dirty="0">
                          <a:latin typeface="Arial" panose="020B0604020202020204" pitchFamily="34" charset="0"/>
                          <a:cs typeface="Arial" panose="020B0604020202020204" pitchFamily="34" charset="0"/>
                        </a:rPr>
                        <a:t>Membership Type</a:t>
                      </a:r>
                    </a:p>
                  </a:txBody>
                  <a:tcPr/>
                </a:tc>
                <a:tc>
                  <a:txBody>
                    <a:bodyPr/>
                    <a:lstStyle/>
                    <a:p>
                      <a:pPr algn="ctr"/>
                      <a:r>
                        <a:rPr lang="en-US" sz="1200" dirty="0">
                          <a:latin typeface="Arial" panose="020B0604020202020204" pitchFamily="34" charset="0"/>
                          <a:cs typeface="Arial" panose="020B0604020202020204" pitchFamily="34" charset="0"/>
                        </a:rPr>
                        <a:t>Membership (05.01.2024)</a:t>
                      </a:r>
                    </a:p>
                  </a:txBody>
                  <a:tcPr/>
                </a:tc>
                <a:tc>
                  <a:txBody>
                    <a:bodyPr/>
                    <a:lstStyle/>
                    <a:p>
                      <a:pPr algn="ctr"/>
                      <a:r>
                        <a:rPr lang="en-US" sz="1200" dirty="0">
                          <a:latin typeface="Arial" panose="020B0604020202020204" pitchFamily="34" charset="0"/>
                          <a:cs typeface="Arial" panose="020B0604020202020204" pitchFamily="34" charset="0"/>
                        </a:rPr>
                        <a:t>Change in 2023</a:t>
                      </a:r>
                    </a:p>
                  </a:txBody>
                  <a:tcPr/>
                </a:tc>
                <a:extLst>
                  <a:ext uri="{0D108BD9-81ED-4DB2-BD59-A6C34878D82A}">
                    <a16:rowId xmlns:a16="http://schemas.microsoft.com/office/drawing/2014/main" val="2703192570"/>
                  </a:ext>
                </a:extLst>
              </a:tr>
              <a:tr h="328020">
                <a:tc>
                  <a:txBody>
                    <a:bodyPr/>
                    <a:lstStyle/>
                    <a:p>
                      <a:pPr algn="ctr"/>
                      <a:r>
                        <a:rPr lang="en-US" sz="1200" dirty="0">
                          <a:latin typeface="Arial" panose="020B0604020202020204" pitchFamily="34" charset="0"/>
                          <a:cs typeface="Arial" panose="020B0604020202020204" pitchFamily="34" charset="0"/>
                        </a:rPr>
                        <a:t>Full</a:t>
                      </a:r>
                    </a:p>
                  </a:txBody>
                  <a:tcPr/>
                </a:tc>
                <a:tc>
                  <a:txBody>
                    <a:bodyPr/>
                    <a:lstStyle/>
                    <a:p>
                      <a:pPr algn="ctr"/>
                      <a:r>
                        <a:rPr lang="en-US" sz="1200" dirty="0">
                          <a:latin typeface="Arial" panose="020B0604020202020204" pitchFamily="34" charset="0"/>
                          <a:cs typeface="Arial" panose="020B0604020202020204" pitchFamily="34" charset="0"/>
                        </a:rPr>
                        <a:t>233 (53.3%)</a:t>
                      </a:r>
                    </a:p>
                  </a:txBody>
                  <a:tcPr/>
                </a:tc>
                <a:tc>
                  <a:txBody>
                    <a:bodyPr/>
                    <a:lstStyle/>
                    <a:p>
                      <a:pPr algn="ctr"/>
                      <a:r>
                        <a:rPr lang="en-US" sz="1200" dirty="0">
                          <a:latin typeface="Arial" panose="020B0604020202020204" pitchFamily="34" charset="0"/>
                          <a:cs typeface="Arial" panose="020B0604020202020204" pitchFamily="34" charset="0"/>
                        </a:rPr>
                        <a:t>-36</a:t>
                      </a:r>
                    </a:p>
                  </a:txBody>
                  <a:tcPr/>
                </a:tc>
                <a:extLst>
                  <a:ext uri="{0D108BD9-81ED-4DB2-BD59-A6C34878D82A}">
                    <a16:rowId xmlns:a16="http://schemas.microsoft.com/office/drawing/2014/main" val="352906289"/>
                  </a:ext>
                </a:extLst>
              </a:tr>
              <a:tr h="443435">
                <a:tc>
                  <a:txBody>
                    <a:bodyPr/>
                    <a:lstStyle/>
                    <a:p>
                      <a:pPr algn="ctr"/>
                      <a:r>
                        <a:rPr lang="en-US" sz="1200" dirty="0">
                          <a:latin typeface="Arial" panose="020B0604020202020204" pitchFamily="34" charset="0"/>
                          <a:cs typeface="Arial" panose="020B0604020202020204" pitchFamily="34" charset="0"/>
                        </a:rPr>
                        <a:t>Retired</a:t>
                      </a:r>
                    </a:p>
                  </a:txBody>
                  <a:tcPr/>
                </a:tc>
                <a:tc>
                  <a:txBody>
                    <a:bodyPr/>
                    <a:lstStyle/>
                    <a:p>
                      <a:pPr algn="ctr"/>
                      <a:r>
                        <a:rPr lang="en-US" sz="1200" dirty="0">
                          <a:latin typeface="Arial" panose="020B0604020202020204" pitchFamily="34" charset="0"/>
                          <a:cs typeface="Arial" panose="020B0604020202020204" pitchFamily="34" charset="0"/>
                        </a:rPr>
                        <a:t>43 (9.8%)</a:t>
                      </a:r>
                    </a:p>
                  </a:txBody>
                  <a:tcPr/>
                </a:tc>
                <a:tc>
                  <a:txBody>
                    <a:bodyPr/>
                    <a:lstStyle/>
                    <a:p>
                      <a:pPr algn="ctr"/>
                      <a:r>
                        <a:rPr lang="en-US" sz="1200" dirty="0">
                          <a:latin typeface="Arial" panose="020B0604020202020204" pitchFamily="34" charset="0"/>
                          <a:cs typeface="Arial" panose="020B0604020202020204" pitchFamily="34" charset="0"/>
                        </a:rPr>
                        <a:t>+1</a:t>
                      </a:r>
                    </a:p>
                  </a:txBody>
                  <a:tcPr/>
                </a:tc>
                <a:extLst>
                  <a:ext uri="{0D108BD9-81ED-4DB2-BD59-A6C34878D82A}">
                    <a16:rowId xmlns:a16="http://schemas.microsoft.com/office/drawing/2014/main" val="1362338333"/>
                  </a:ext>
                </a:extLst>
              </a:tr>
              <a:tr h="443435">
                <a:tc>
                  <a:txBody>
                    <a:bodyPr/>
                    <a:lstStyle/>
                    <a:p>
                      <a:pPr algn="ctr"/>
                      <a:r>
                        <a:rPr lang="en-US" sz="1200" dirty="0">
                          <a:latin typeface="Arial" panose="020B0604020202020204" pitchFamily="34" charset="0"/>
                          <a:cs typeface="Arial" panose="020B0604020202020204" pitchFamily="34" charset="0"/>
                        </a:rPr>
                        <a:t>Postgraduate student</a:t>
                      </a:r>
                    </a:p>
                  </a:txBody>
                  <a:tcPr/>
                </a:tc>
                <a:tc>
                  <a:txBody>
                    <a:bodyPr/>
                    <a:lstStyle/>
                    <a:p>
                      <a:pPr algn="ctr"/>
                      <a:r>
                        <a:rPr lang="en-US" sz="1200" dirty="0">
                          <a:latin typeface="Arial" panose="020B0604020202020204" pitchFamily="34" charset="0"/>
                          <a:cs typeface="Arial" panose="020B0604020202020204" pitchFamily="34" charset="0"/>
                        </a:rPr>
                        <a:t>151 (34.6%)</a:t>
                      </a:r>
                    </a:p>
                  </a:txBody>
                  <a:tcPr/>
                </a:tc>
                <a:tc>
                  <a:txBody>
                    <a:bodyPr/>
                    <a:lstStyle/>
                    <a:p>
                      <a:pPr algn="ctr"/>
                      <a:r>
                        <a:rPr lang="en-US" sz="1200" dirty="0">
                          <a:latin typeface="Arial" panose="020B0604020202020204" pitchFamily="34" charset="0"/>
                          <a:cs typeface="Arial" panose="020B0604020202020204" pitchFamily="34" charset="0"/>
                        </a:rPr>
                        <a:t>-18</a:t>
                      </a:r>
                    </a:p>
                  </a:txBody>
                  <a:tcPr/>
                </a:tc>
                <a:extLst>
                  <a:ext uri="{0D108BD9-81ED-4DB2-BD59-A6C34878D82A}">
                    <a16:rowId xmlns:a16="http://schemas.microsoft.com/office/drawing/2014/main" val="1428367477"/>
                  </a:ext>
                </a:extLst>
              </a:tr>
              <a:tr h="443435">
                <a:tc>
                  <a:txBody>
                    <a:bodyPr/>
                    <a:lstStyle/>
                    <a:p>
                      <a:pPr algn="ctr"/>
                      <a:r>
                        <a:rPr lang="en-US" sz="1200" dirty="0">
                          <a:latin typeface="Arial" panose="020B0604020202020204" pitchFamily="34" charset="0"/>
                          <a:cs typeface="Arial" panose="020B0604020202020204" pitchFamily="34" charset="0"/>
                        </a:rPr>
                        <a:t>Corporate</a:t>
                      </a:r>
                    </a:p>
                  </a:txBody>
                  <a:tcPr/>
                </a:tc>
                <a:tc>
                  <a:txBody>
                    <a:bodyPr/>
                    <a:lstStyle/>
                    <a:p>
                      <a:pPr algn="ctr"/>
                      <a:r>
                        <a:rPr lang="en-US" sz="1200" dirty="0">
                          <a:latin typeface="Arial" panose="020B0604020202020204" pitchFamily="34" charset="0"/>
                          <a:cs typeface="Arial" panose="020B0604020202020204" pitchFamily="34" charset="0"/>
                        </a:rPr>
                        <a:t>3 (0.7%)</a:t>
                      </a:r>
                    </a:p>
                  </a:txBody>
                  <a:tcPr/>
                </a:tc>
                <a:tc>
                  <a:txBody>
                    <a:bodyPr/>
                    <a:lstStyle/>
                    <a:p>
                      <a:pPr algn="ctr"/>
                      <a:r>
                        <a:rPr lang="en-US" sz="1200" dirty="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1956776374"/>
                  </a:ext>
                </a:extLst>
              </a:tr>
              <a:tr h="443435">
                <a:tc>
                  <a:txBody>
                    <a:bodyPr/>
                    <a:lstStyle/>
                    <a:p>
                      <a:pPr algn="ctr"/>
                      <a:r>
                        <a:rPr lang="en-US" sz="1200" dirty="0">
                          <a:latin typeface="Arial" panose="020B0604020202020204" pitchFamily="34" charset="0"/>
                          <a:cs typeface="Arial" panose="020B0604020202020204" pitchFamily="34" charset="0"/>
                        </a:rPr>
                        <a:t>Honorary Life</a:t>
                      </a:r>
                    </a:p>
                  </a:txBody>
                  <a:tcPr/>
                </a:tc>
                <a:tc>
                  <a:txBody>
                    <a:bodyPr/>
                    <a:lstStyle/>
                    <a:p>
                      <a:pPr algn="ctr"/>
                      <a:r>
                        <a:rPr lang="en-US" sz="1200" dirty="0">
                          <a:latin typeface="Arial" panose="020B0604020202020204" pitchFamily="34" charset="0"/>
                          <a:cs typeface="Arial" panose="020B0604020202020204" pitchFamily="34" charset="0"/>
                        </a:rPr>
                        <a:t>5 (1.1%)</a:t>
                      </a:r>
                    </a:p>
                  </a:txBody>
                  <a:tcPr/>
                </a:tc>
                <a:tc>
                  <a:txBody>
                    <a:bodyPr/>
                    <a:lstStyle/>
                    <a:p>
                      <a:pPr algn="ctr"/>
                      <a:r>
                        <a:rPr lang="en-US" sz="1200" dirty="0">
                          <a:latin typeface="Arial" panose="020B0604020202020204" pitchFamily="34" charset="0"/>
                          <a:cs typeface="Arial" panose="020B0604020202020204" pitchFamily="34" charset="0"/>
                        </a:rPr>
                        <a:t>No change</a:t>
                      </a:r>
                    </a:p>
                  </a:txBody>
                  <a:tcPr/>
                </a:tc>
                <a:extLst>
                  <a:ext uri="{0D108BD9-81ED-4DB2-BD59-A6C34878D82A}">
                    <a16:rowId xmlns:a16="http://schemas.microsoft.com/office/drawing/2014/main" val="1575006600"/>
                  </a:ext>
                </a:extLst>
              </a:tr>
              <a:tr h="443435">
                <a:tc>
                  <a:txBody>
                    <a:bodyPr/>
                    <a:lstStyle/>
                    <a:p>
                      <a:pPr algn="ctr"/>
                      <a:r>
                        <a:rPr lang="en-US" sz="1200" dirty="0">
                          <a:latin typeface="Arial" panose="020B0604020202020204" pitchFamily="34" charset="0"/>
                          <a:cs typeface="Arial" panose="020B0604020202020204" pitchFamily="34" charset="0"/>
                        </a:rPr>
                        <a:t>Library</a:t>
                      </a:r>
                    </a:p>
                  </a:txBody>
                  <a:tcPr/>
                </a:tc>
                <a:tc>
                  <a:txBody>
                    <a:bodyPr/>
                    <a:lstStyle/>
                    <a:p>
                      <a:pPr algn="ctr"/>
                      <a:r>
                        <a:rPr lang="en-US" sz="1200" dirty="0">
                          <a:latin typeface="Arial" panose="020B0604020202020204" pitchFamily="34" charset="0"/>
                          <a:cs typeface="Arial" panose="020B0604020202020204" pitchFamily="34" charset="0"/>
                        </a:rPr>
                        <a:t>2 (0.5%)</a:t>
                      </a:r>
                    </a:p>
                  </a:txBody>
                  <a:tcPr/>
                </a:tc>
                <a:tc>
                  <a:txBody>
                    <a:bodyPr/>
                    <a:lstStyle/>
                    <a:p>
                      <a:pPr algn="ctr"/>
                      <a:r>
                        <a:rPr lang="en-US" sz="1200" dirty="0">
                          <a:latin typeface="Arial" panose="020B0604020202020204" pitchFamily="34" charset="0"/>
                          <a:cs typeface="Arial" panose="020B0604020202020204" pitchFamily="34" charset="0"/>
                        </a:rPr>
                        <a:t>No change</a:t>
                      </a:r>
                    </a:p>
                  </a:txBody>
                  <a:tcPr/>
                </a:tc>
                <a:extLst>
                  <a:ext uri="{0D108BD9-81ED-4DB2-BD59-A6C34878D82A}">
                    <a16:rowId xmlns:a16="http://schemas.microsoft.com/office/drawing/2014/main" val="2691256493"/>
                  </a:ext>
                </a:extLst>
              </a:tr>
              <a:tr h="443435">
                <a:tc>
                  <a:txBody>
                    <a:bodyPr/>
                    <a:lstStyle/>
                    <a:p>
                      <a:pPr algn="ctr"/>
                      <a:r>
                        <a:rPr lang="en-US" sz="1200" dirty="0">
                          <a:latin typeface="Arial" panose="020B0604020202020204" pitchFamily="34" charset="0"/>
                          <a:cs typeface="Arial" panose="020B0604020202020204" pitchFamily="34" charset="0"/>
                        </a:rPr>
                        <a:t>Total</a:t>
                      </a:r>
                    </a:p>
                  </a:txBody>
                  <a:tcPr/>
                </a:tc>
                <a:tc>
                  <a:txBody>
                    <a:bodyPr/>
                    <a:lstStyle/>
                    <a:p>
                      <a:pPr algn="ctr"/>
                      <a:r>
                        <a:rPr lang="en-US" sz="1200" dirty="0">
                          <a:latin typeface="Arial" panose="020B0604020202020204" pitchFamily="34" charset="0"/>
                          <a:cs typeface="Arial" panose="020B0604020202020204" pitchFamily="34" charset="0"/>
                        </a:rPr>
                        <a:t>437</a:t>
                      </a:r>
                    </a:p>
                  </a:txBody>
                  <a:tcPr/>
                </a:tc>
                <a:tc>
                  <a:txBody>
                    <a:bodyPr/>
                    <a:lstStyle/>
                    <a:p>
                      <a:pPr algn="ctr"/>
                      <a:r>
                        <a:rPr lang="en-US" sz="1200" dirty="0">
                          <a:latin typeface="Arial" panose="020B0604020202020204" pitchFamily="34" charset="0"/>
                          <a:cs typeface="Arial" panose="020B0604020202020204" pitchFamily="34" charset="0"/>
                        </a:rPr>
                        <a:t>-55</a:t>
                      </a:r>
                    </a:p>
                  </a:txBody>
                  <a:tcPr/>
                </a:tc>
                <a:extLst>
                  <a:ext uri="{0D108BD9-81ED-4DB2-BD59-A6C34878D82A}">
                    <a16:rowId xmlns:a16="http://schemas.microsoft.com/office/drawing/2014/main" val="1359868541"/>
                  </a:ext>
                </a:extLst>
              </a:tr>
            </a:tbl>
          </a:graphicData>
        </a:graphic>
      </p:graphicFrame>
      <p:graphicFrame>
        <p:nvGraphicFramePr>
          <p:cNvPr id="5" name="Chart 4">
            <a:extLst>
              <a:ext uri="{FF2B5EF4-FFF2-40B4-BE49-F238E27FC236}">
                <a16:creationId xmlns:a16="http://schemas.microsoft.com/office/drawing/2014/main" id="{2B911E70-FB87-4D40-ACD9-367EBF3A9F56}"/>
              </a:ext>
            </a:extLst>
          </p:cNvPr>
          <p:cNvGraphicFramePr>
            <a:graphicFrameLocks/>
          </p:cNvGraphicFramePr>
          <p:nvPr/>
        </p:nvGraphicFramePr>
        <p:xfrm>
          <a:off x="327919" y="2957547"/>
          <a:ext cx="5900161" cy="39004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42064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B0D7C6-23C2-4A47-AC1F-9F0360F44B74}"/>
              </a:ext>
            </a:extLst>
          </p:cNvPr>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Aft>
                <a:spcPts val="600"/>
              </a:spcAft>
            </a:pPr>
            <a:r>
              <a:rPr lang="en-US" sz="5200" kern="1200" dirty="0">
                <a:solidFill>
                  <a:schemeClr val="tx2"/>
                </a:solidFill>
                <a:latin typeface="+mj-lt"/>
                <a:ea typeface="+mj-ea"/>
                <a:cs typeface="+mj-cs"/>
              </a:rPr>
              <a:t>4. Portfolio reports</a:t>
            </a:r>
          </a:p>
        </p:txBody>
      </p:sp>
      <p:sp>
        <p:nvSpPr>
          <p:cNvPr id="2" name="TextBox 1">
            <a:extLst>
              <a:ext uri="{FF2B5EF4-FFF2-40B4-BE49-F238E27FC236}">
                <a16:creationId xmlns:a16="http://schemas.microsoft.com/office/drawing/2014/main" id="{E39447E3-8480-B336-730C-905C68243C89}"/>
              </a:ext>
            </a:extLst>
          </p:cNvPr>
          <p:cNvSpPr txBox="1"/>
          <p:nvPr/>
        </p:nvSpPr>
        <p:spPr>
          <a:xfrm>
            <a:off x="4803819" y="4041316"/>
            <a:ext cx="2584362" cy="523220"/>
          </a:xfrm>
          <a:prstGeom prst="rect">
            <a:avLst/>
          </a:prstGeom>
          <a:noFill/>
        </p:spPr>
        <p:txBody>
          <a:bodyPr wrap="none" rtlCol="0">
            <a:spAutoFit/>
          </a:bodyPr>
          <a:lstStyle/>
          <a:p>
            <a:r>
              <a:rPr lang="en-US" sz="2800" dirty="0"/>
              <a:t>Industry liaison</a:t>
            </a:r>
          </a:p>
        </p:txBody>
      </p:sp>
    </p:spTree>
    <p:extLst>
      <p:ext uri="{BB962C8B-B14F-4D97-AF65-F5344CB8AC3E}">
        <p14:creationId xmlns:p14="http://schemas.microsoft.com/office/powerpoint/2010/main" val="3963795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0">
            <a:extLst>
              <a:ext uri="{FF2B5EF4-FFF2-40B4-BE49-F238E27FC236}">
                <a16:creationId xmlns:a16="http://schemas.microsoft.com/office/drawing/2014/main" id="{045AC536-7A5C-4240-B9AF-97C3D11399E3}"/>
              </a:ext>
            </a:extLst>
          </p:cNvPr>
          <p:cNvSpPr txBox="1">
            <a:spLocks noChangeArrowheads="1"/>
          </p:cNvSpPr>
          <p:nvPr/>
        </p:nvSpPr>
        <p:spPr>
          <a:xfrm>
            <a:off x="47328" y="44624"/>
            <a:ext cx="8618988" cy="10801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Industry Liaison and Technology</a:t>
            </a:r>
            <a:br>
              <a:rPr lang="en-GB" sz="3200" dirty="0">
                <a:solidFill>
                  <a:srgbClr val="FFFF00"/>
                </a:solidFill>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Terry Sloane</a:t>
            </a:r>
            <a:endParaRPr lang="en-GB" sz="3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0B0A9F2-5221-4A94-8B37-4C4E4A09F282}"/>
              </a:ext>
            </a:extLst>
          </p:cNvPr>
          <p:cNvSpPr txBox="1"/>
          <p:nvPr/>
        </p:nvSpPr>
        <p:spPr>
          <a:xfrm>
            <a:off x="262758" y="1543550"/>
            <a:ext cx="10801793" cy="5078313"/>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en-GB" sz="1700" dirty="0"/>
              <a:t>Liaison with industry to provide access to news, research opportunities, commercial opportunities and employment opportunities from within the ocean business community</a:t>
            </a:r>
          </a:p>
          <a:p>
            <a:pPr marL="285750" indent="-285750" algn="just">
              <a:spcAft>
                <a:spcPts val="600"/>
              </a:spcAft>
              <a:buFont typeface="Arial" panose="020B0604020202020204" pitchFamily="34" charset="0"/>
              <a:buChar char="•"/>
            </a:pPr>
            <a:r>
              <a:rPr lang="en-GB" sz="1700" dirty="0"/>
              <a:t>Liaison with MSTG (Marine Science &amp; Technology Group) trade association, The Society for Underwater Technology &amp; </a:t>
            </a:r>
            <a:r>
              <a:rPr lang="en-GB" sz="1700" dirty="0" err="1"/>
              <a:t>IMarEST</a:t>
            </a:r>
            <a:r>
              <a:rPr lang="en-GB" sz="1700" dirty="0"/>
              <a:t> to provide a conduit for government organisations and policy makers from a lobbying, economic and business perspective and with the international oceanographic, hydrographic and meteorological instrument manufacturers and suppliers </a:t>
            </a:r>
            <a:r>
              <a:rPr lang="en-GB" sz="1700" b="1" i="1" dirty="0"/>
              <a:t>www.maritimeindustries.org   www.imarest.org  www.SUT.org</a:t>
            </a:r>
          </a:p>
          <a:p>
            <a:pPr marL="285750" indent="-285750" algn="just">
              <a:spcAft>
                <a:spcPts val="600"/>
              </a:spcAft>
              <a:buFont typeface="Arial" panose="020B0604020202020204" pitchFamily="34" charset="0"/>
              <a:buChar char="•"/>
            </a:pPr>
            <a:r>
              <a:rPr lang="en-GB" sz="1700" dirty="0"/>
              <a:t>To strengthen the relationship between the organisations to provide a coherent business and science contact point to government and the media as well as early career members .</a:t>
            </a:r>
          </a:p>
          <a:p>
            <a:pPr marL="285750" indent="-285750" algn="just">
              <a:spcAft>
                <a:spcPts val="600"/>
              </a:spcAft>
              <a:buFont typeface="Arial" panose="020B0604020202020204" pitchFamily="34" charset="0"/>
              <a:buChar char="•"/>
            </a:pPr>
            <a:r>
              <a:rPr lang="en-GB" sz="1700" dirty="0"/>
              <a:t>To provide the council and membership with information on developing technologies, “horizon scanning” sponsorship opportunities, industry support for research bids and technology search capabilities and to respond to requests for technical information</a:t>
            </a:r>
          </a:p>
          <a:p>
            <a:pPr marL="285750" indent="-285750" algn="just">
              <a:spcAft>
                <a:spcPts val="600"/>
              </a:spcAft>
              <a:buFont typeface="Arial" panose="020B0604020202020204" pitchFamily="34" charset="0"/>
              <a:buChar char="•"/>
            </a:pPr>
            <a:r>
              <a:rPr lang="en-GB" sz="1700" dirty="0"/>
              <a:t>To provide industry with a view of the future requirements of the marine science community and to brief instrument manufacturers</a:t>
            </a:r>
          </a:p>
          <a:p>
            <a:pPr marL="285750" indent="-285750" algn="just">
              <a:spcAft>
                <a:spcPts val="600"/>
              </a:spcAft>
              <a:buFont typeface="Arial" panose="020B0604020202020204" pitchFamily="34" charset="0"/>
              <a:buChar char="•"/>
            </a:pPr>
            <a:r>
              <a:rPr lang="en-GB" sz="1700" dirty="0"/>
              <a:t>To facilitate introductions between membership with respect to joint venture and licensing opportunities</a:t>
            </a:r>
          </a:p>
          <a:p>
            <a:pPr marL="285750" indent="-285750" algn="just">
              <a:spcAft>
                <a:spcPts val="600"/>
              </a:spcAft>
              <a:buFont typeface="Arial" panose="020B0604020202020204" pitchFamily="34" charset="0"/>
              <a:buChar char="•"/>
            </a:pPr>
            <a:r>
              <a:rPr lang="en-GB" sz="1700" dirty="0"/>
              <a:t>To facilitate space at UK based exhibitions and reciprocal marketing activities</a:t>
            </a:r>
          </a:p>
          <a:p>
            <a:pPr marL="285750" indent="-285750" algn="just">
              <a:spcAft>
                <a:spcPts val="600"/>
              </a:spcAft>
              <a:buFont typeface="Arial" panose="020B0604020202020204" pitchFamily="34" charset="0"/>
              <a:buChar char="•"/>
            </a:pPr>
            <a:r>
              <a:rPr lang="en-GB" sz="1700" b="1" dirty="0"/>
              <a:t>To raise sponsorship in support of our conferences and events – including </a:t>
            </a:r>
            <a:r>
              <a:rPr lang="en-GB" sz="1700" b="1"/>
              <a:t>the next meeting </a:t>
            </a:r>
            <a:r>
              <a:rPr lang="en-GB" sz="1700" b="1" dirty="0"/>
              <a:t>in Oban</a:t>
            </a:r>
          </a:p>
        </p:txBody>
      </p:sp>
    </p:spTree>
    <p:extLst>
      <p:ext uri="{BB962C8B-B14F-4D97-AF65-F5344CB8AC3E}">
        <p14:creationId xmlns:p14="http://schemas.microsoft.com/office/powerpoint/2010/main" val="2976477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B0D7C6-23C2-4A47-AC1F-9F0360F44B74}"/>
              </a:ext>
            </a:extLst>
          </p:cNvPr>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Aft>
                <a:spcPts val="600"/>
              </a:spcAft>
            </a:pPr>
            <a:r>
              <a:rPr lang="en-US" sz="5200" kern="1200" dirty="0">
                <a:solidFill>
                  <a:schemeClr val="tx2"/>
                </a:solidFill>
                <a:latin typeface="+mj-lt"/>
                <a:ea typeface="+mj-ea"/>
                <a:cs typeface="+mj-cs"/>
              </a:rPr>
              <a:t>4. Portfolio reports</a:t>
            </a:r>
          </a:p>
        </p:txBody>
      </p:sp>
      <p:sp>
        <p:nvSpPr>
          <p:cNvPr id="2" name="TextBox 1">
            <a:extLst>
              <a:ext uri="{FF2B5EF4-FFF2-40B4-BE49-F238E27FC236}">
                <a16:creationId xmlns:a16="http://schemas.microsoft.com/office/drawing/2014/main" id="{E39447E3-8480-B336-730C-905C68243C89}"/>
              </a:ext>
            </a:extLst>
          </p:cNvPr>
          <p:cNvSpPr txBox="1"/>
          <p:nvPr/>
        </p:nvSpPr>
        <p:spPr>
          <a:xfrm>
            <a:off x="4511824" y="4074718"/>
            <a:ext cx="3513462" cy="523220"/>
          </a:xfrm>
          <a:prstGeom prst="rect">
            <a:avLst/>
          </a:prstGeom>
          <a:noFill/>
        </p:spPr>
        <p:txBody>
          <a:bodyPr wrap="none" rtlCol="0">
            <a:spAutoFit/>
          </a:bodyPr>
          <a:lstStyle/>
          <a:p>
            <a:r>
              <a:rPr lang="en-US" sz="2800" dirty="0"/>
              <a:t>EDIA Working Group</a:t>
            </a:r>
          </a:p>
        </p:txBody>
      </p:sp>
    </p:spTree>
    <p:extLst>
      <p:ext uri="{BB962C8B-B14F-4D97-AF65-F5344CB8AC3E}">
        <p14:creationId xmlns:p14="http://schemas.microsoft.com/office/powerpoint/2010/main" val="2016265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420"/>
            <a:ext cx="10264697" cy="1212102"/>
          </a:xfrm>
        </p:spPr>
        <p:txBody>
          <a:bodyPr>
            <a:normAutofit/>
          </a:bodyPr>
          <a:lstStyle/>
          <a:p>
            <a:pPr eaLnBrk="1" hangingPunct="1"/>
            <a:r>
              <a:rPr lang="en-GB" sz="4000" b="1" dirty="0">
                <a:solidFill>
                  <a:srgbClr val="FFFFFF"/>
                </a:solidFill>
                <a:latin typeface="Arial" charset="0"/>
                <a:cs typeface="Arial" charset="0"/>
              </a:rPr>
              <a:t>Agenda</a:t>
            </a:r>
          </a:p>
        </p:txBody>
      </p:sp>
      <p:sp>
        <p:nvSpPr>
          <p:cNvPr id="6147" name="Rectangle 3"/>
          <p:cNvSpPr>
            <a:spLocks noGrp="1" noChangeArrowheads="1"/>
          </p:cNvSpPr>
          <p:nvPr>
            <p:ph idx="1"/>
          </p:nvPr>
        </p:nvSpPr>
        <p:spPr>
          <a:xfrm>
            <a:off x="1367624" y="1844824"/>
            <a:ext cx="9984960" cy="4212785"/>
          </a:xfrm>
        </p:spPr>
        <p:txBody>
          <a:bodyPr anchor="ctr">
            <a:normAutofit/>
          </a:bodyPr>
          <a:lstStyle/>
          <a:p>
            <a:pPr marL="280988" indent="-280988">
              <a:buFontTx/>
              <a:buAutoNum type="arabicPeriod"/>
            </a:pPr>
            <a:r>
              <a:rPr lang="en-GB" i="0" dirty="0">
                <a:latin typeface="Arial" charset="0"/>
              </a:rPr>
              <a:t> Approval of minutes from the AGM in September 2023</a:t>
            </a:r>
          </a:p>
          <a:p>
            <a:pPr marL="280988" indent="-280988">
              <a:buFontTx/>
              <a:buAutoNum type="arabicPeriod"/>
            </a:pPr>
            <a:r>
              <a:rPr lang="en-GB" i="0" dirty="0">
                <a:latin typeface="Arial" charset="0"/>
              </a:rPr>
              <a:t> Matters arising from minutes of the 2023 AGM</a:t>
            </a:r>
          </a:p>
          <a:p>
            <a:pPr marL="280988" indent="-280988">
              <a:buFontTx/>
              <a:buAutoNum type="arabicPeriod"/>
            </a:pPr>
            <a:r>
              <a:rPr lang="en-GB" i="0" dirty="0">
                <a:latin typeface="Arial" charset="0"/>
              </a:rPr>
              <a:t> President’s Report </a:t>
            </a:r>
          </a:p>
          <a:p>
            <a:pPr marL="280988" indent="-280988">
              <a:buFontTx/>
              <a:buAutoNum type="arabicPeriod"/>
            </a:pPr>
            <a:r>
              <a:rPr lang="en-GB" i="0" dirty="0">
                <a:latin typeface="Arial" charset="0"/>
              </a:rPr>
              <a:t> Portfolio reports</a:t>
            </a:r>
          </a:p>
          <a:p>
            <a:pPr marL="280988" indent="-280988">
              <a:buFontTx/>
              <a:buAutoNum type="arabicPeriod"/>
            </a:pPr>
            <a:r>
              <a:rPr lang="en-GB" i="0" dirty="0">
                <a:latin typeface="Arial" charset="0"/>
              </a:rPr>
              <a:t> Treasurer’s report and accounts </a:t>
            </a:r>
          </a:p>
          <a:p>
            <a:pPr marL="280988" indent="-280988">
              <a:buFontTx/>
              <a:buAutoNum type="arabicPeriod"/>
            </a:pPr>
            <a:r>
              <a:rPr lang="en-GB" i="0" dirty="0">
                <a:latin typeface="Arial" charset="0"/>
              </a:rPr>
              <a:t> Appointment of auditors for Independent Financial Review</a:t>
            </a:r>
          </a:p>
          <a:p>
            <a:pPr marL="280988" indent="-280988">
              <a:buFontTx/>
              <a:buAutoNum type="arabicPeriod"/>
            </a:pPr>
            <a:r>
              <a:rPr lang="en-GB" i="0" dirty="0">
                <a:latin typeface="Arial" charset="0"/>
              </a:rPr>
              <a:t> Election of new Council Members</a:t>
            </a:r>
          </a:p>
          <a:p>
            <a:pPr marL="280988" indent="-280988">
              <a:buFontTx/>
              <a:buAutoNum type="arabicPeriod"/>
            </a:pPr>
            <a:r>
              <a:rPr lang="en-GB" i="0" dirty="0">
                <a:latin typeface="Arial" charset="0"/>
              </a:rPr>
              <a:t> AOB</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65B4A7-8E04-8D7E-88F0-86EEFF60D95C}"/>
              </a:ext>
            </a:extLst>
          </p:cNvPr>
          <p:cNvSpPr txBox="1"/>
          <p:nvPr/>
        </p:nvSpPr>
        <p:spPr>
          <a:xfrm>
            <a:off x="584168" y="53790"/>
            <a:ext cx="104424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ptos" panose="02110004020202020204"/>
                <a:ea typeface="+mn-ea"/>
                <a:cs typeface="+mn-cs"/>
              </a:rPr>
              <a:t>Challenger Society EDIA Working Group Activities 2023</a:t>
            </a:r>
            <a:endParaRPr kumimoji="0" lang="nb-NO" sz="3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81" name="Group 80">
            <a:extLst>
              <a:ext uri="{FF2B5EF4-FFF2-40B4-BE49-F238E27FC236}">
                <a16:creationId xmlns:a16="http://schemas.microsoft.com/office/drawing/2014/main" id="{54EE2B3F-2491-D2B8-AD1E-4CC1DC5DABE8}"/>
              </a:ext>
            </a:extLst>
          </p:cNvPr>
          <p:cNvGrpSpPr/>
          <p:nvPr/>
        </p:nvGrpSpPr>
        <p:grpSpPr>
          <a:xfrm>
            <a:off x="353758" y="936192"/>
            <a:ext cx="5586610" cy="5586610"/>
            <a:chOff x="6394" y="1128024"/>
            <a:chExt cx="5586610" cy="5586610"/>
          </a:xfrm>
        </p:grpSpPr>
        <p:pic>
          <p:nvPicPr>
            <p:cNvPr id="5" name="Picture 4" descr="A black and white logo with a ship in the water&#10;&#10;Description automatically generated">
              <a:extLst>
                <a:ext uri="{FF2B5EF4-FFF2-40B4-BE49-F238E27FC236}">
                  <a16:creationId xmlns:a16="http://schemas.microsoft.com/office/drawing/2014/main" id="{884853FB-A1F1-6C5A-A9F0-2B7023F0AC71}"/>
                </a:ext>
              </a:extLst>
            </p:cNvPr>
            <p:cNvPicPr>
              <a:picLocks noChangeAspect="1"/>
            </p:cNvPicPr>
            <p:nvPr/>
          </p:nvPicPr>
          <p:blipFill rotWithShape="1">
            <a:blip r:embed="rId2">
              <a:extLst>
                <a:ext uri="{28A0092B-C50C-407E-A947-70E740481C1C}">
                  <a14:useLocalDpi xmlns:a14="http://schemas.microsoft.com/office/drawing/2010/main" val="0"/>
                </a:ext>
              </a:extLst>
            </a:blip>
            <a:srcRect l="17300" t="20298" r="19581" b="7063"/>
            <a:stretch/>
          </p:blipFill>
          <p:spPr>
            <a:xfrm>
              <a:off x="268565" y="1413163"/>
              <a:ext cx="5035911" cy="5016333"/>
            </a:xfrm>
            <a:prstGeom prst="ellipse">
              <a:avLst/>
            </a:prstGeom>
          </p:spPr>
        </p:pic>
        <p:grpSp>
          <p:nvGrpSpPr>
            <p:cNvPr id="80" name="Group 79">
              <a:extLst>
                <a:ext uri="{FF2B5EF4-FFF2-40B4-BE49-F238E27FC236}">
                  <a16:creationId xmlns:a16="http://schemas.microsoft.com/office/drawing/2014/main" id="{F3F7C610-D59C-4C56-4A47-6EC220C1EAFF}"/>
                </a:ext>
              </a:extLst>
            </p:cNvPr>
            <p:cNvGrpSpPr/>
            <p:nvPr/>
          </p:nvGrpSpPr>
          <p:grpSpPr>
            <a:xfrm>
              <a:off x="6394" y="1128024"/>
              <a:ext cx="5586610" cy="5586610"/>
              <a:chOff x="6263001" y="1121285"/>
              <a:chExt cx="5586610" cy="5586610"/>
            </a:xfrm>
          </p:grpSpPr>
          <p:sp>
            <p:nvSpPr>
              <p:cNvPr id="53" name="Freeform: Shape 52">
                <a:extLst>
                  <a:ext uri="{FF2B5EF4-FFF2-40B4-BE49-F238E27FC236}">
                    <a16:creationId xmlns:a16="http://schemas.microsoft.com/office/drawing/2014/main" id="{2A7A71F5-C004-D8F7-BA22-D087C1257923}"/>
                  </a:ext>
                </a:extLst>
              </p:cNvPr>
              <p:cNvSpPr/>
              <p:nvPr/>
            </p:nvSpPr>
            <p:spPr>
              <a:xfrm>
                <a:off x="7122754" y="1121285"/>
                <a:ext cx="1983667" cy="962154"/>
              </a:xfrm>
              <a:custGeom>
                <a:avLst/>
                <a:gdLst>
                  <a:gd name="connsiteX0" fmla="*/ 1933552 w 1983667"/>
                  <a:gd name="connsiteY0" fmla="*/ 0 h 962154"/>
                  <a:gd name="connsiteX1" fmla="*/ 1983667 w 1983667"/>
                  <a:gd name="connsiteY1" fmla="*/ 2531 h 962154"/>
                  <a:gd name="connsiteX2" fmla="*/ 1983667 w 1983667"/>
                  <a:gd name="connsiteY2" fmla="*/ 259683 h 962154"/>
                  <a:gd name="connsiteX3" fmla="*/ 1933552 w 1983667"/>
                  <a:gd name="connsiteY3" fmla="*/ 257152 h 962154"/>
                  <a:gd name="connsiteX4" fmla="*/ 320323 w 1983667"/>
                  <a:gd name="connsiteY4" fmla="*/ 836286 h 962154"/>
                  <a:gd name="connsiteX5" fmla="*/ 181833 w 1983667"/>
                  <a:gd name="connsiteY5" fmla="*/ 962154 h 962154"/>
                  <a:gd name="connsiteX6" fmla="*/ 0 w 1983667"/>
                  <a:gd name="connsiteY6" fmla="*/ 780320 h 962154"/>
                  <a:gd name="connsiteX7" fmla="*/ 156751 w 1983667"/>
                  <a:gd name="connsiteY7" fmla="*/ 637855 h 962154"/>
                  <a:gd name="connsiteX8" fmla="*/ 1933552 w 1983667"/>
                  <a:gd name="connsiteY8" fmla="*/ 0 h 96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3667" h="962154">
                    <a:moveTo>
                      <a:pt x="1933552" y="0"/>
                    </a:moveTo>
                    <a:lnTo>
                      <a:pt x="1983667" y="2531"/>
                    </a:lnTo>
                    <a:lnTo>
                      <a:pt x="1983667" y="259683"/>
                    </a:lnTo>
                    <a:lnTo>
                      <a:pt x="1933552" y="257152"/>
                    </a:lnTo>
                    <a:cubicBezTo>
                      <a:pt x="1320755" y="257152"/>
                      <a:pt x="758720" y="474489"/>
                      <a:pt x="320323" y="836286"/>
                    </a:cubicBezTo>
                    <a:lnTo>
                      <a:pt x="181833" y="962154"/>
                    </a:lnTo>
                    <a:lnTo>
                      <a:pt x="0" y="780320"/>
                    </a:lnTo>
                    <a:lnTo>
                      <a:pt x="156751" y="637855"/>
                    </a:lnTo>
                    <a:cubicBezTo>
                      <a:pt x="639599" y="239374"/>
                      <a:pt x="1258621" y="0"/>
                      <a:pt x="1933552" y="0"/>
                    </a:cubicBez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Freeform: Shape 51">
                <a:extLst>
                  <a:ext uri="{FF2B5EF4-FFF2-40B4-BE49-F238E27FC236}">
                    <a16:creationId xmlns:a16="http://schemas.microsoft.com/office/drawing/2014/main" id="{483D60A7-3B4B-CCC9-E6BA-4EAAD52167F4}"/>
                  </a:ext>
                </a:extLst>
              </p:cNvPr>
              <p:cNvSpPr/>
              <p:nvPr/>
            </p:nvSpPr>
            <p:spPr>
              <a:xfrm>
                <a:off x="9124421" y="1124725"/>
                <a:ext cx="1926082" cy="1017475"/>
              </a:xfrm>
              <a:custGeom>
                <a:avLst/>
                <a:gdLst>
                  <a:gd name="connsiteX0" fmla="*/ 0 w 1926082"/>
                  <a:gd name="connsiteY0" fmla="*/ 0 h 1017475"/>
                  <a:gd name="connsiteX1" fmla="*/ 217484 w 1926082"/>
                  <a:gd name="connsiteY1" fmla="*/ 10982 h 1017475"/>
                  <a:gd name="connsiteX2" fmla="*/ 1907050 w 1926082"/>
                  <a:gd name="connsiteY2" fmla="*/ 814700 h 1017475"/>
                  <a:gd name="connsiteX3" fmla="*/ 1926082 w 1926082"/>
                  <a:gd name="connsiteY3" fmla="*/ 835641 h 1017475"/>
                  <a:gd name="connsiteX4" fmla="*/ 1744248 w 1926082"/>
                  <a:gd name="connsiteY4" fmla="*/ 1017475 h 1017475"/>
                  <a:gd name="connsiteX5" fmla="*/ 1725216 w 1926082"/>
                  <a:gd name="connsiteY5" fmla="*/ 996534 h 1017475"/>
                  <a:gd name="connsiteX6" fmla="*/ 191192 w 1926082"/>
                  <a:gd name="connsiteY6" fmla="*/ 266806 h 1017475"/>
                  <a:gd name="connsiteX7" fmla="*/ 0 w 1926082"/>
                  <a:gd name="connsiteY7" fmla="*/ 257152 h 1017475"/>
                  <a:gd name="connsiteX8" fmla="*/ 0 w 1926082"/>
                  <a:gd name="connsiteY8" fmla="*/ 0 h 101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6082" h="1017475">
                    <a:moveTo>
                      <a:pt x="0" y="0"/>
                    </a:moveTo>
                    <a:lnTo>
                      <a:pt x="217484" y="10982"/>
                    </a:lnTo>
                    <a:cubicBezTo>
                      <a:pt x="874803" y="77736"/>
                      <a:pt x="1464747" y="372397"/>
                      <a:pt x="1907050" y="814700"/>
                    </a:cubicBezTo>
                    <a:lnTo>
                      <a:pt x="1926082" y="835641"/>
                    </a:lnTo>
                    <a:lnTo>
                      <a:pt x="1744248" y="1017475"/>
                    </a:lnTo>
                    <a:lnTo>
                      <a:pt x="1725216" y="996534"/>
                    </a:lnTo>
                    <a:cubicBezTo>
                      <a:pt x="1323632" y="594950"/>
                      <a:pt x="787998" y="327415"/>
                      <a:pt x="191192" y="266806"/>
                    </a:cubicBezTo>
                    <a:lnTo>
                      <a:pt x="0" y="257152"/>
                    </a:lnTo>
                    <a:lnTo>
                      <a:pt x="0" y="0"/>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Freeform: Shape 47">
                <a:extLst>
                  <a:ext uri="{FF2B5EF4-FFF2-40B4-BE49-F238E27FC236}">
                    <a16:creationId xmlns:a16="http://schemas.microsoft.com/office/drawing/2014/main" id="{1F3EC4A0-B6CB-9D13-134F-5915AE88604F}"/>
                  </a:ext>
                </a:extLst>
              </p:cNvPr>
              <p:cNvSpPr/>
              <p:nvPr/>
            </p:nvSpPr>
            <p:spPr>
              <a:xfrm>
                <a:off x="6263918" y="1913726"/>
                <a:ext cx="1027334" cy="1982702"/>
              </a:xfrm>
              <a:custGeom>
                <a:avLst/>
                <a:gdLst>
                  <a:gd name="connsiteX0" fmla="*/ 845500 w 1027334"/>
                  <a:gd name="connsiteY0" fmla="*/ 0 h 1982702"/>
                  <a:gd name="connsiteX1" fmla="*/ 1027334 w 1027334"/>
                  <a:gd name="connsiteY1" fmla="*/ 181834 h 1982702"/>
                  <a:gd name="connsiteX2" fmla="*/ 999057 w 1027334"/>
                  <a:gd name="connsiteY2" fmla="*/ 207533 h 1982702"/>
                  <a:gd name="connsiteX3" fmla="*/ 269329 w 1027334"/>
                  <a:gd name="connsiteY3" fmla="*/ 1741557 h 1982702"/>
                  <a:gd name="connsiteX4" fmla="*/ 257152 w 1027334"/>
                  <a:gd name="connsiteY4" fmla="*/ 1982702 h 1982702"/>
                  <a:gd name="connsiteX5" fmla="*/ 0 w 1027334"/>
                  <a:gd name="connsiteY5" fmla="*/ 1982702 h 1982702"/>
                  <a:gd name="connsiteX6" fmla="*/ 13505 w 1027334"/>
                  <a:gd name="connsiteY6" fmla="*/ 1715265 h 1982702"/>
                  <a:gd name="connsiteX7" fmla="*/ 817223 w 1027334"/>
                  <a:gd name="connsiteY7" fmla="*/ 25699 h 1982702"/>
                  <a:gd name="connsiteX8" fmla="*/ 845500 w 1027334"/>
                  <a:gd name="connsiteY8" fmla="*/ 0 h 19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334" h="1982702">
                    <a:moveTo>
                      <a:pt x="845500" y="0"/>
                    </a:moveTo>
                    <a:lnTo>
                      <a:pt x="1027334" y="181834"/>
                    </a:lnTo>
                    <a:lnTo>
                      <a:pt x="999057" y="207533"/>
                    </a:lnTo>
                    <a:cubicBezTo>
                      <a:pt x="597473" y="609117"/>
                      <a:pt x="329938" y="1144751"/>
                      <a:pt x="269329" y="1741557"/>
                    </a:cubicBezTo>
                    <a:lnTo>
                      <a:pt x="257152" y="1982702"/>
                    </a:lnTo>
                    <a:lnTo>
                      <a:pt x="0" y="1982702"/>
                    </a:lnTo>
                    <a:lnTo>
                      <a:pt x="13505" y="1715265"/>
                    </a:lnTo>
                    <a:cubicBezTo>
                      <a:pt x="80259" y="1057946"/>
                      <a:pt x="374921" y="468002"/>
                      <a:pt x="817223" y="25699"/>
                    </a:cubicBezTo>
                    <a:lnTo>
                      <a:pt x="845500"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Freeform: Shape 46">
                <a:extLst>
                  <a:ext uri="{FF2B5EF4-FFF2-40B4-BE49-F238E27FC236}">
                    <a16:creationId xmlns:a16="http://schemas.microsoft.com/office/drawing/2014/main" id="{A7808B96-CFEE-4FCE-3797-6FDA85F5C0AE}"/>
                  </a:ext>
                </a:extLst>
              </p:cNvPr>
              <p:cNvSpPr/>
              <p:nvPr/>
            </p:nvSpPr>
            <p:spPr>
              <a:xfrm>
                <a:off x="10880790" y="1973702"/>
                <a:ext cx="967904" cy="1922726"/>
              </a:xfrm>
              <a:custGeom>
                <a:avLst/>
                <a:gdLst>
                  <a:gd name="connsiteX0" fmla="*/ 181834 w 967904"/>
                  <a:gd name="connsiteY0" fmla="*/ 0 h 1922726"/>
                  <a:gd name="connsiteX1" fmla="*/ 330966 w 967904"/>
                  <a:gd name="connsiteY1" fmla="*/ 164087 h 1922726"/>
                  <a:gd name="connsiteX2" fmla="*/ 954399 w 967904"/>
                  <a:gd name="connsiteY2" fmla="*/ 1655289 h 1922726"/>
                  <a:gd name="connsiteX3" fmla="*/ 967904 w 967904"/>
                  <a:gd name="connsiteY3" fmla="*/ 1922726 h 1922726"/>
                  <a:gd name="connsiteX4" fmla="*/ 710752 w 967904"/>
                  <a:gd name="connsiteY4" fmla="*/ 1922726 h 1922726"/>
                  <a:gd name="connsiteX5" fmla="*/ 698575 w 967904"/>
                  <a:gd name="connsiteY5" fmla="*/ 1681581 h 1922726"/>
                  <a:gd name="connsiteX6" fmla="*/ 132535 w 967904"/>
                  <a:gd name="connsiteY6" fmla="*/ 327659 h 1922726"/>
                  <a:gd name="connsiteX7" fmla="*/ 0 w 967904"/>
                  <a:gd name="connsiteY7" fmla="*/ 181834 h 1922726"/>
                  <a:gd name="connsiteX8" fmla="*/ 181834 w 967904"/>
                  <a:gd name="connsiteY8" fmla="*/ 0 h 192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904" h="1922726">
                    <a:moveTo>
                      <a:pt x="181834" y="0"/>
                    </a:moveTo>
                    <a:lnTo>
                      <a:pt x="330966" y="164087"/>
                    </a:lnTo>
                    <a:cubicBezTo>
                      <a:pt x="672521" y="577956"/>
                      <a:pt x="897181" y="1091872"/>
                      <a:pt x="954399" y="1655289"/>
                    </a:cubicBezTo>
                    <a:lnTo>
                      <a:pt x="967904" y="1922726"/>
                    </a:lnTo>
                    <a:lnTo>
                      <a:pt x="710752" y="1922726"/>
                    </a:lnTo>
                    <a:lnTo>
                      <a:pt x="698575" y="1681581"/>
                    </a:lnTo>
                    <a:cubicBezTo>
                      <a:pt x="646625" y="1170033"/>
                      <a:pt x="442647" y="703428"/>
                      <a:pt x="132535" y="327659"/>
                    </a:cubicBezTo>
                    <a:lnTo>
                      <a:pt x="0" y="181834"/>
                    </a:lnTo>
                    <a:lnTo>
                      <a:pt x="181834" y="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CE5E29F3-8193-1EA5-EB95-D3BBE77ABDF3}"/>
                  </a:ext>
                </a:extLst>
              </p:cNvPr>
              <p:cNvSpPr/>
              <p:nvPr/>
            </p:nvSpPr>
            <p:spPr>
              <a:xfrm>
                <a:off x="6263001" y="3914428"/>
                <a:ext cx="1020915" cy="1994359"/>
              </a:xfrm>
              <a:custGeom>
                <a:avLst/>
                <a:gdLst>
                  <a:gd name="connsiteX0" fmla="*/ 8 w 1020915"/>
                  <a:gd name="connsiteY0" fmla="*/ 0 h 1994359"/>
                  <a:gd name="connsiteX1" fmla="*/ 257160 w 1020915"/>
                  <a:gd name="connsiteY1" fmla="*/ 0 h 1994359"/>
                  <a:gd name="connsiteX2" fmla="*/ 257152 w 1020915"/>
                  <a:gd name="connsiteY2" fmla="*/ 162 h 1994359"/>
                  <a:gd name="connsiteX3" fmla="*/ 999974 w 1020915"/>
                  <a:gd name="connsiteY3" fmla="*/ 1793493 h 1994359"/>
                  <a:gd name="connsiteX4" fmla="*/ 1020915 w 1020915"/>
                  <a:gd name="connsiteY4" fmla="*/ 1812526 h 1994359"/>
                  <a:gd name="connsiteX5" fmla="*/ 839081 w 1020915"/>
                  <a:gd name="connsiteY5" fmla="*/ 1994359 h 1994359"/>
                  <a:gd name="connsiteX6" fmla="*/ 818140 w 1020915"/>
                  <a:gd name="connsiteY6" fmla="*/ 1975327 h 1994359"/>
                  <a:gd name="connsiteX7" fmla="*/ 0 w 1020915"/>
                  <a:gd name="connsiteY7" fmla="*/ 162 h 1994359"/>
                  <a:gd name="connsiteX8" fmla="*/ 8 w 1020915"/>
                  <a:gd name="connsiteY8" fmla="*/ 0 h 199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915" h="1994359">
                    <a:moveTo>
                      <a:pt x="8" y="0"/>
                    </a:moveTo>
                    <a:lnTo>
                      <a:pt x="257160" y="0"/>
                    </a:lnTo>
                    <a:lnTo>
                      <a:pt x="257152" y="162"/>
                    </a:lnTo>
                    <a:cubicBezTo>
                      <a:pt x="257152" y="700502"/>
                      <a:pt x="541021" y="1334540"/>
                      <a:pt x="999974" y="1793493"/>
                    </a:cubicBezTo>
                    <a:lnTo>
                      <a:pt x="1020915" y="1812526"/>
                    </a:lnTo>
                    <a:lnTo>
                      <a:pt x="839081" y="1994359"/>
                    </a:lnTo>
                    <a:lnTo>
                      <a:pt x="818140" y="1975327"/>
                    </a:lnTo>
                    <a:cubicBezTo>
                      <a:pt x="312651" y="1469838"/>
                      <a:pt x="0" y="771512"/>
                      <a:pt x="0" y="162"/>
                    </a:cubicBezTo>
                    <a:lnTo>
                      <a:pt x="8" y="0"/>
                    </a:ln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5AEB7B5B-65D2-FE3E-63C2-095CD5BBFE3C}"/>
                  </a:ext>
                </a:extLst>
              </p:cNvPr>
              <p:cNvSpPr/>
              <p:nvPr/>
            </p:nvSpPr>
            <p:spPr>
              <a:xfrm>
                <a:off x="10887457" y="3914428"/>
                <a:ext cx="962154" cy="1933715"/>
              </a:xfrm>
              <a:custGeom>
                <a:avLst/>
                <a:gdLst>
                  <a:gd name="connsiteX0" fmla="*/ 704994 w 962154"/>
                  <a:gd name="connsiteY0" fmla="*/ 0 h 1933715"/>
                  <a:gd name="connsiteX1" fmla="*/ 962146 w 962154"/>
                  <a:gd name="connsiteY1" fmla="*/ 0 h 1933715"/>
                  <a:gd name="connsiteX2" fmla="*/ 962154 w 962154"/>
                  <a:gd name="connsiteY2" fmla="*/ 162 h 1933715"/>
                  <a:gd name="connsiteX3" fmla="*/ 324299 w 962154"/>
                  <a:gd name="connsiteY3" fmla="*/ 1776963 h 1933715"/>
                  <a:gd name="connsiteX4" fmla="*/ 181834 w 962154"/>
                  <a:gd name="connsiteY4" fmla="*/ 1933715 h 1933715"/>
                  <a:gd name="connsiteX5" fmla="*/ 0 w 962154"/>
                  <a:gd name="connsiteY5" fmla="*/ 1751881 h 1933715"/>
                  <a:gd name="connsiteX6" fmla="*/ 125868 w 962154"/>
                  <a:gd name="connsiteY6" fmla="*/ 1613391 h 1933715"/>
                  <a:gd name="connsiteX7" fmla="*/ 705002 w 962154"/>
                  <a:gd name="connsiteY7" fmla="*/ 162 h 1933715"/>
                  <a:gd name="connsiteX8" fmla="*/ 704994 w 962154"/>
                  <a:gd name="connsiteY8" fmla="*/ 0 h 19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154" h="1933715">
                    <a:moveTo>
                      <a:pt x="704994" y="0"/>
                    </a:moveTo>
                    <a:lnTo>
                      <a:pt x="962146" y="0"/>
                    </a:lnTo>
                    <a:lnTo>
                      <a:pt x="962154" y="162"/>
                    </a:lnTo>
                    <a:cubicBezTo>
                      <a:pt x="962154" y="675093"/>
                      <a:pt x="722780" y="1294116"/>
                      <a:pt x="324299" y="1776963"/>
                    </a:cubicBezTo>
                    <a:lnTo>
                      <a:pt x="181834" y="1933715"/>
                    </a:lnTo>
                    <a:lnTo>
                      <a:pt x="0" y="1751881"/>
                    </a:lnTo>
                    <a:lnTo>
                      <a:pt x="125868" y="1613391"/>
                    </a:lnTo>
                    <a:cubicBezTo>
                      <a:pt x="487665" y="1174994"/>
                      <a:pt x="705002" y="612959"/>
                      <a:pt x="705002" y="162"/>
                    </a:cubicBezTo>
                    <a:lnTo>
                      <a:pt x="704994" y="0"/>
                    </a:lnTo>
                    <a:close/>
                  </a:path>
                </a:pathLst>
              </a:cu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C5191E6A-A2DB-2DD3-823F-A87D4A6222BC}"/>
                  </a:ext>
                </a:extLst>
              </p:cNvPr>
              <p:cNvSpPr/>
              <p:nvPr/>
            </p:nvSpPr>
            <p:spPr>
              <a:xfrm>
                <a:off x="9124421" y="5679645"/>
                <a:ext cx="1932749" cy="1024811"/>
              </a:xfrm>
              <a:custGeom>
                <a:avLst/>
                <a:gdLst>
                  <a:gd name="connsiteX0" fmla="*/ 1750915 w 1932749"/>
                  <a:gd name="connsiteY0" fmla="*/ 0 h 1024811"/>
                  <a:gd name="connsiteX1" fmla="*/ 1932749 w 1932749"/>
                  <a:gd name="connsiteY1" fmla="*/ 181834 h 1024811"/>
                  <a:gd name="connsiteX2" fmla="*/ 1907050 w 1932749"/>
                  <a:gd name="connsiteY2" fmla="*/ 210110 h 1024811"/>
                  <a:gd name="connsiteX3" fmla="*/ 217484 w 1932749"/>
                  <a:gd name="connsiteY3" fmla="*/ 1013828 h 1024811"/>
                  <a:gd name="connsiteX4" fmla="*/ 0 w 1932749"/>
                  <a:gd name="connsiteY4" fmla="*/ 1024811 h 1024811"/>
                  <a:gd name="connsiteX5" fmla="*/ 0 w 1932749"/>
                  <a:gd name="connsiteY5" fmla="*/ 767659 h 1024811"/>
                  <a:gd name="connsiteX6" fmla="*/ 191192 w 1932749"/>
                  <a:gd name="connsiteY6" fmla="*/ 758004 h 1024811"/>
                  <a:gd name="connsiteX7" fmla="*/ 1725216 w 1932749"/>
                  <a:gd name="connsiteY7" fmla="*/ 28276 h 1024811"/>
                  <a:gd name="connsiteX8" fmla="*/ 1750915 w 1932749"/>
                  <a:gd name="connsiteY8" fmla="*/ 0 h 102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2749" h="1024811">
                    <a:moveTo>
                      <a:pt x="1750915" y="0"/>
                    </a:moveTo>
                    <a:lnTo>
                      <a:pt x="1932749" y="181834"/>
                    </a:lnTo>
                    <a:lnTo>
                      <a:pt x="1907050" y="210110"/>
                    </a:lnTo>
                    <a:cubicBezTo>
                      <a:pt x="1464747" y="652413"/>
                      <a:pt x="874803" y="947074"/>
                      <a:pt x="217484" y="1013828"/>
                    </a:cubicBezTo>
                    <a:lnTo>
                      <a:pt x="0" y="1024811"/>
                    </a:lnTo>
                    <a:lnTo>
                      <a:pt x="0" y="767659"/>
                    </a:lnTo>
                    <a:lnTo>
                      <a:pt x="191192" y="758004"/>
                    </a:lnTo>
                    <a:cubicBezTo>
                      <a:pt x="787998" y="697395"/>
                      <a:pt x="1323632" y="429861"/>
                      <a:pt x="1725216" y="28276"/>
                    </a:cubicBezTo>
                    <a:lnTo>
                      <a:pt x="1750915" y="0"/>
                    </a:lnTo>
                    <a:close/>
                  </a:path>
                </a:pathLst>
              </a:cu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1009E44A-9948-5B13-AA53-C3BFB037AD8B}"/>
                  </a:ext>
                </a:extLst>
              </p:cNvPr>
              <p:cNvSpPr/>
              <p:nvPr/>
            </p:nvSpPr>
            <p:spPr>
              <a:xfrm>
                <a:off x="7115418" y="5739074"/>
                <a:ext cx="1991003" cy="968821"/>
              </a:xfrm>
              <a:custGeom>
                <a:avLst/>
                <a:gdLst>
                  <a:gd name="connsiteX0" fmla="*/ 181834 w 1991003"/>
                  <a:gd name="connsiteY0" fmla="*/ 0 h 968821"/>
                  <a:gd name="connsiteX1" fmla="*/ 327659 w 1991003"/>
                  <a:gd name="connsiteY1" fmla="*/ 132535 h 968821"/>
                  <a:gd name="connsiteX2" fmla="*/ 1940888 w 1991003"/>
                  <a:gd name="connsiteY2" fmla="*/ 711669 h 968821"/>
                  <a:gd name="connsiteX3" fmla="*/ 1991003 w 1991003"/>
                  <a:gd name="connsiteY3" fmla="*/ 709139 h 968821"/>
                  <a:gd name="connsiteX4" fmla="*/ 1991003 w 1991003"/>
                  <a:gd name="connsiteY4" fmla="*/ 966291 h 968821"/>
                  <a:gd name="connsiteX5" fmla="*/ 1940888 w 1991003"/>
                  <a:gd name="connsiteY5" fmla="*/ 968821 h 968821"/>
                  <a:gd name="connsiteX6" fmla="*/ 164087 w 1991003"/>
                  <a:gd name="connsiteY6" fmla="*/ 330966 h 968821"/>
                  <a:gd name="connsiteX7" fmla="*/ 0 w 1991003"/>
                  <a:gd name="connsiteY7" fmla="*/ 181834 h 968821"/>
                  <a:gd name="connsiteX8" fmla="*/ 181834 w 1991003"/>
                  <a:gd name="connsiteY8" fmla="*/ 0 h 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1003" h="968821">
                    <a:moveTo>
                      <a:pt x="181834" y="0"/>
                    </a:moveTo>
                    <a:lnTo>
                      <a:pt x="327659" y="132535"/>
                    </a:lnTo>
                    <a:cubicBezTo>
                      <a:pt x="766056" y="494332"/>
                      <a:pt x="1328091" y="711669"/>
                      <a:pt x="1940888" y="711669"/>
                    </a:cubicBezTo>
                    <a:lnTo>
                      <a:pt x="1991003" y="709139"/>
                    </a:lnTo>
                    <a:lnTo>
                      <a:pt x="1991003" y="966291"/>
                    </a:lnTo>
                    <a:lnTo>
                      <a:pt x="1940888" y="968821"/>
                    </a:lnTo>
                    <a:cubicBezTo>
                      <a:pt x="1265957" y="968821"/>
                      <a:pt x="646935" y="729448"/>
                      <a:pt x="164087" y="330966"/>
                    </a:cubicBezTo>
                    <a:lnTo>
                      <a:pt x="0" y="181834"/>
                    </a:lnTo>
                    <a:lnTo>
                      <a:pt x="181834" y="0"/>
                    </a:lnTo>
                    <a:close/>
                  </a:path>
                </a:pathLst>
              </a:cu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3" name="Arrow: Pentagon 2">
            <a:extLst>
              <a:ext uri="{FF2B5EF4-FFF2-40B4-BE49-F238E27FC236}">
                <a16:creationId xmlns:a16="http://schemas.microsoft.com/office/drawing/2014/main" id="{6F9F3CDE-18FA-7024-25FF-EE17AFDD5502}"/>
              </a:ext>
            </a:extLst>
          </p:cNvPr>
          <p:cNvSpPr/>
          <p:nvPr/>
        </p:nvSpPr>
        <p:spPr>
          <a:xfrm rot="10800000">
            <a:off x="4773368" y="811950"/>
            <a:ext cx="7122796" cy="519953"/>
          </a:xfrm>
          <a:prstGeom prst="homePlate">
            <a:avLst>
              <a:gd name="adj" fmla="val 124138"/>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Arrow: Pentagon 3">
            <a:extLst>
              <a:ext uri="{FF2B5EF4-FFF2-40B4-BE49-F238E27FC236}">
                <a16:creationId xmlns:a16="http://schemas.microsoft.com/office/drawing/2014/main" id="{40EB105B-CD64-4F31-149C-0391B95E4BA8}"/>
              </a:ext>
            </a:extLst>
          </p:cNvPr>
          <p:cNvSpPr/>
          <p:nvPr/>
        </p:nvSpPr>
        <p:spPr>
          <a:xfrm rot="10800000">
            <a:off x="5477434" y="1564851"/>
            <a:ext cx="6418729" cy="519953"/>
          </a:xfrm>
          <a:prstGeom prst="homePlate">
            <a:avLst>
              <a:gd name="adj" fmla="val 124138"/>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Pentagon 5">
            <a:extLst>
              <a:ext uri="{FF2B5EF4-FFF2-40B4-BE49-F238E27FC236}">
                <a16:creationId xmlns:a16="http://schemas.microsoft.com/office/drawing/2014/main" id="{14625373-41CE-6893-D2CB-BF214F918D89}"/>
              </a:ext>
            </a:extLst>
          </p:cNvPr>
          <p:cNvSpPr/>
          <p:nvPr/>
        </p:nvSpPr>
        <p:spPr>
          <a:xfrm rot="10800000">
            <a:off x="5939450" y="2317754"/>
            <a:ext cx="5956713" cy="519953"/>
          </a:xfrm>
          <a:prstGeom prst="homePlate">
            <a:avLst>
              <a:gd name="adj" fmla="val 124138"/>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Arrow: Pentagon 7">
            <a:extLst>
              <a:ext uri="{FF2B5EF4-FFF2-40B4-BE49-F238E27FC236}">
                <a16:creationId xmlns:a16="http://schemas.microsoft.com/office/drawing/2014/main" id="{39538B71-8A28-CD9C-E60B-5063DD1E5062}"/>
              </a:ext>
            </a:extLst>
          </p:cNvPr>
          <p:cNvSpPr/>
          <p:nvPr/>
        </p:nvSpPr>
        <p:spPr>
          <a:xfrm rot="10800000">
            <a:off x="6096000" y="3070658"/>
            <a:ext cx="5800164" cy="519953"/>
          </a:xfrm>
          <a:prstGeom prst="homePlate">
            <a:avLst>
              <a:gd name="adj" fmla="val 124138"/>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rot lat="0" lon="0" rev="1080000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Arrow: Pentagon 8">
            <a:extLst>
              <a:ext uri="{FF2B5EF4-FFF2-40B4-BE49-F238E27FC236}">
                <a16:creationId xmlns:a16="http://schemas.microsoft.com/office/drawing/2014/main" id="{3100CEB1-404E-9EAA-39EB-68D77FF501B7}"/>
              </a:ext>
            </a:extLst>
          </p:cNvPr>
          <p:cNvSpPr/>
          <p:nvPr/>
        </p:nvSpPr>
        <p:spPr>
          <a:xfrm rot="10800000">
            <a:off x="6096000" y="3823559"/>
            <a:ext cx="5800164" cy="519953"/>
          </a:xfrm>
          <a:prstGeom prst="homePlate">
            <a:avLst>
              <a:gd name="adj" fmla="val 124138"/>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Pentagon 9">
            <a:extLst>
              <a:ext uri="{FF2B5EF4-FFF2-40B4-BE49-F238E27FC236}">
                <a16:creationId xmlns:a16="http://schemas.microsoft.com/office/drawing/2014/main" id="{C71045E0-EC20-3129-79EB-B380F5010513}"/>
              </a:ext>
            </a:extLst>
          </p:cNvPr>
          <p:cNvSpPr/>
          <p:nvPr/>
        </p:nvSpPr>
        <p:spPr>
          <a:xfrm rot="10800000">
            <a:off x="5939450" y="4576463"/>
            <a:ext cx="5956714" cy="519953"/>
          </a:xfrm>
          <a:prstGeom prst="homePlate">
            <a:avLst>
              <a:gd name="adj" fmla="val 124138"/>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Arrow: Pentagon 10">
            <a:extLst>
              <a:ext uri="{FF2B5EF4-FFF2-40B4-BE49-F238E27FC236}">
                <a16:creationId xmlns:a16="http://schemas.microsoft.com/office/drawing/2014/main" id="{4AB69AD7-7B2B-C0F4-365B-0E3816BD378F}"/>
              </a:ext>
            </a:extLst>
          </p:cNvPr>
          <p:cNvSpPr/>
          <p:nvPr/>
        </p:nvSpPr>
        <p:spPr>
          <a:xfrm rot="10800000">
            <a:off x="5477434" y="5329365"/>
            <a:ext cx="6418730" cy="519953"/>
          </a:xfrm>
          <a:prstGeom prst="homePlate">
            <a:avLst>
              <a:gd name="adj" fmla="val 124138"/>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Arrow: Pentagon 11">
            <a:extLst>
              <a:ext uri="{FF2B5EF4-FFF2-40B4-BE49-F238E27FC236}">
                <a16:creationId xmlns:a16="http://schemas.microsoft.com/office/drawing/2014/main" id="{0A5C294C-C3AB-6CBD-D930-9F011F9107CA}"/>
              </a:ext>
            </a:extLst>
          </p:cNvPr>
          <p:cNvSpPr/>
          <p:nvPr/>
        </p:nvSpPr>
        <p:spPr>
          <a:xfrm rot="10800000">
            <a:off x="4773368" y="6082267"/>
            <a:ext cx="7122796" cy="519953"/>
          </a:xfrm>
          <a:prstGeom prst="homePlate">
            <a:avLst>
              <a:gd name="adj" fmla="val 124138"/>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11A8900E-EA34-E633-9212-FFC11B941BC8}"/>
              </a:ext>
            </a:extLst>
          </p:cNvPr>
          <p:cNvSpPr txBox="1"/>
          <p:nvPr/>
        </p:nvSpPr>
        <p:spPr>
          <a:xfrm>
            <a:off x="6780766" y="6020461"/>
            <a:ext cx="5089888"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Engaged with the community, e.g., invited to the EDI Satellite Event at the Coastal Futures Conference</a:t>
            </a:r>
            <a:endParaRPr kumimoji="0" lang="nb-NO"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50F1CF7A-D24F-FB13-08E8-D9377D7AA319}"/>
              </a:ext>
            </a:extLst>
          </p:cNvPr>
          <p:cNvSpPr txBox="1"/>
          <p:nvPr/>
        </p:nvSpPr>
        <p:spPr>
          <a:xfrm>
            <a:off x="7539318" y="4503733"/>
            <a:ext cx="433133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Developed a Code of Conduct for Challenger Society meetings and conferences</a:t>
            </a:r>
            <a:endParaRPr kumimoji="0" lang="nb-NO"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B2A548DC-988A-3F94-9B52-B10EA419FF78}"/>
              </a:ext>
            </a:extLst>
          </p:cNvPr>
          <p:cNvSpPr txBox="1"/>
          <p:nvPr/>
        </p:nvSpPr>
        <p:spPr>
          <a:xfrm>
            <a:off x="6967612" y="5272506"/>
            <a:ext cx="4903042"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Developed a process for reporting unacceptable behaviour at Challenger meetings and conferences</a:t>
            </a:r>
            <a:endParaRPr kumimoji="0" lang="nb-NO"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5E1648FE-A0F6-0C62-DE89-18AE6F43F193}"/>
              </a:ext>
            </a:extLst>
          </p:cNvPr>
          <p:cNvSpPr txBox="1"/>
          <p:nvPr/>
        </p:nvSpPr>
        <p:spPr>
          <a:xfrm>
            <a:off x="7171765" y="2255141"/>
            <a:ext cx="4698889"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Initiated the inclusion of an EDIA representative on Challenger conference committees</a:t>
            </a:r>
            <a:endParaRPr kumimoji="0" lang="nb-NO"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CC2D103C-7340-09E1-EDC4-6D17A42556C9}"/>
              </a:ext>
            </a:extLst>
          </p:cNvPr>
          <p:cNvSpPr txBox="1"/>
          <p:nvPr/>
        </p:nvSpPr>
        <p:spPr>
          <a:xfrm>
            <a:off x="9180741" y="3013797"/>
            <a:ext cx="2689913"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Updated EDIA pages on Challenger Society website</a:t>
            </a:r>
            <a:endParaRPr kumimoji="0" lang="nb-NO"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2113D948-8CC9-934D-F373-DB4F6BDA54B7}"/>
              </a:ext>
            </a:extLst>
          </p:cNvPr>
          <p:cNvSpPr txBox="1"/>
          <p:nvPr/>
        </p:nvSpPr>
        <p:spPr>
          <a:xfrm>
            <a:off x="8831619" y="3766600"/>
            <a:ext cx="3039035"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Initiated an Unlearning Racism in the Geosciences Pod</a:t>
            </a:r>
            <a:endParaRPr kumimoji="0" lang="nb-NO"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9" name="TextBox 18">
            <a:extLst>
              <a:ext uri="{FF2B5EF4-FFF2-40B4-BE49-F238E27FC236}">
                <a16:creationId xmlns:a16="http://schemas.microsoft.com/office/drawing/2014/main" id="{CCB7CADE-671C-4052-3E5B-6514EE30DF15}"/>
              </a:ext>
            </a:extLst>
          </p:cNvPr>
          <p:cNvSpPr txBox="1"/>
          <p:nvPr/>
        </p:nvSpPr>
        <p:spPr>
          <a:xfrm>
            <a:off x="6391831" y="752901"/>
            <a:ext cx="5478823"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Published paper on the Challenger Society EDIA working group (</a:t>
            </a:r>
            <a:r>
              <a:rPr kumimoji="0" lang="en-US" sz="1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Oceanography. </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doi:10.5670/oceanog.2024.110)</a:t>
            </a:r>
            <a:endParaRPr kumimoji="0" lang="nb-NO"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id="{BA19E0E0-CAEF-480C-7F81-2E8AE046CA02}"/>
              </a:ext>
            </a:extLst>
          </p:cNvPr>
          <p:cNvSpPr txBox="1"/>
          <p:nvPr/>
        </p:nvSpPr>
        <p:spPr>
          <a:xfrm>
            <a:off x="5988014" y="1496973"/>
            <a:ext cx="588264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2nd paper on modifying perceptions of fieldwork to improve diversity (</a:t>
            </a:r>
            <a:r>
              <a:rPr kumimoji="0" lang="en-US" sz="1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Oceanography. </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doi:10.5670/oceanog.2024.131)</a:t>
            </a:r>
            <a:endParaRPr kumimoji="0" lang="nb-NO"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27459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6" name="Group 75">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77" name="Freeform: Shape 76">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059" name="Text Box 3"/>
          <p:cNvSpPr txBox="1">
            <a:spLocks noChangeArrowheads="1"/>
          </p:cNvSpPr>
          <p:nvPr/>
        </p:nvSpPr>
        <p:spPr bwMode="auto">
          <a:xfrm>
            <a:off x="3045368" y="2043663"/>
            <a:ext cx="6105194" cy="2031055"/>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lIns="91440" tIns="45720" rIns="91440" bIns="45720" rtlCol="0" anchor="b">
            <a:normAutofit fontScale="92500" lnSpcReduction="10000"/>
          </a:body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5200" b="0" i="0" u="none" strike="noStrike" kern="1200" cap="none" spc="0" normalizeH="0" baseline="0" noProof="0" dirty="0">
                <a:ln>
                  <a:noFill/>
                </a:ln>
                <a:solidFill>
                  <a:srgbClr val="E7E6E6"/>
                </a:solidFill>
                <a:effectLst/>
                <a:uLnTx/>
                <a:uFillTx/>
                <a:latin typeface="Calibri Light" panose="020F0302020204030204"/>
                <a:ea typeface="+mn-ea"/>
                <a:cs typeface="+mn-cs"/>
              </a:rPr>
              <a:t>5. Treasurer's report and accounts</a:t>
            </a:r>
          </a:p>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5200" b="0" i="0" u="none" strike="noStrike" kern="1200" cap="none" spc="0" normalizeH="0" baseline="0" noProof="0" dirty="0">
                <a:ln>
                  <a:noFill/>
                </a:ln>
                <a:solidFill>
                  <a:srgbClr val="E7E6E6"/>
                </a:solidFill>
                <a:effectLst/>
                <a:uLnTx/>
                <a:uFillTx/>
                <a:latin typeface="Calibri Light" panose="020F0302020204030204"/>
                <a:ea typeface="+mn-ea"/>
                <a:cs typeface="+mn-cs"/>
              </a:rPr>
              <a:t>Alex Brearley</a:t>
            </a:r>
          </a:p>
        </p:txBody>
      </p:sp>
    </p:spTree>
    <p:extLst>
      <p:ext uri="{BB962C8B-B14F-4D97-AF65-F5344CB8AC3E}">
        <p14:creationId xmlns:p14="http://schemas.microsoft.com/office/powerpoint/2010/main" val="94289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1"/>
          <p:cNvSpPr txBox="1">
            <a:spLocks noChangeArrowheads="1"/>
          </p:cNvSpPr>
          <p:nvPr/>
        </p:nvSpPr>
        <p:spPr bwMode="auto">
          <a:xfrm>
            <a:off x="167680" y="1124744"/>
            <a:ext cx="11856640" cy="4992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0000"/>
              </a:lnSpc>
              <a:spcBef>
                <a:spcPts val="1000"/>
              </a:spcBef>
              <a:spcAft>
                <a:spcPct val="0"/>
              </a:spcAft>
              <a:buClrTx/>
              <a:buSzTx/>
              <a:buFontTx/>
              <a:buNone/>
              <a:tabLst/>
              <a:defRPr/>
            </a:pPr>
            <a:r>
              <a:rPr kumimoji="0" lang="en-GB" altLang="en-US" sz="32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anose="020B0604020202020204" pitchFamily="34" charset="0"/>
              </a:rPr>
              <a:t>As of 2019 the CSMS hosts the finances of the UKPN, all numbers presented do not include the UKPN restricted funds.</a:t>
            </a:r>
            <a:endParaRPr kumimoji="0" lang="en-GB" altLang="en-US" sz="3200" b="0" i="0" u="none" strike="noStrike" kern="1200" cap="none" spc="0" normalizeH="0" baseline="0" noProof="0" dirty="0">
              <a:ln>
                <a:noFill/>
              </a:ln>
              <a:solidFill>
                <a:srgbClr val="FFFF00"/>
              </a:solidFill>
              <a:effectLst/>
              <a:uLnTx/>
              <a:uFillTx/>
              <a:latin typeface="Arial"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3200" b="0" i="0" u="none" strike="noStrike" kern="1200" cap="none" spc="0" normalizeH="0" baseline="0" noProof="0" dirty="0">
              <a:ln>
                <a:noFill/>
              </a:ln>
              <a:solidFill>
                <a:srgbClr val="FFFF00"/>
              </a:solidFill>
              <a:effectLst/>
              <a:uLnTx/>
              <a:uFillTx/>
              <a:latin typeface="Arial" pitchFamily="34" charset="0"/>
              <a:ea typeface="ＭＳ Ｐゴシック"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32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The Society’s total income for 2023 was £29,963 an increase on 2022 (£28,171). </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altLang="en-US" sz="32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32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32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Total expenditure during 2023 was £36,419, an increase from 2021 (£ </a:t>
            </a:r>
            <a:r>
              <a:rPr lang="en-GB" altLang="en-US" sz="3200" dirty="0">
                <a:solidFill>
                  <a:prstClr val="white"/>
                </a:solidFill>
                <a:latin typeface="Arial" charset="0"/>
              </a:rPr>
              <a:t>32,442</a:t>
            </a:r>
            <a:r>
              <a:rPr kumimoji="0" lang="en-GB" altLang="en-US" sz="32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GB" altLang="en-US" sz="2400" b="0" i="0" u="none" strike="noStrike" kern="1200" cap="none" spc="0" normalizeH="0" baseline="0" noProof="0" dirty="0">
              <a:ln>
                <a:noFill/>
              </a:ln>
              <a:solidFill>
                <a:srgbClr val="FF0000"/>
              </a:solidFill>
              <a:effectLst/>
              <a:uLnTx/>
              <a:uFillTx/>
              <a:latin typeface="Arial" charset="0"/>
              <a:ea typeface="ＭＳ Ｐゴシック" pitchFamily="34" charset="-128"/>
              <a:cs typeface="+mn-cs"/>
            </a:endParaRPr>
          </a:p>
        </p:txBody>
      </p:sp>
      <p:sp>
        <p:nvSpPr>
          <p:cNvPr id="4" name="TextBox 3">
            <a:extLst>
              <a:ext uri="{FF2B5EF4-FFF2-40B4-BE49-F238E27FC236}">
                <a16:creationId xmlns:a16="http://schemas.microsoft.com/office/drawing/2014/main" id="{234B3914-2EF5-4CC5-9917-53F1B4B0A74B}"/>
              </a:ext>
            </a:extLst>
          </p:cNvPr>
          <p:cNvSpPr txBox="1"/>
          <p:nvPr/>
        </p:nvSpPr>
        <p:spPr>
          <a:xfrm>
            <a:off x="0" y="0"/>
            <a:ext cx="10200456" cy="70788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dirty="0">
                <a:ln>
                  <a:noFill/>
                </a:ln>
                <a:solidFill>
                  <a:prstClr val="white"/>
                </a:solidFill>
                <a:effectLst/>
                <a:uLnTx/>
                <a:uFillTx/>
                <a:latin typeface="Arial" charset="0"/>
                <a:ea typeface="+mn-ea"/>
                <a:cs typeface="+mn-cs"/>
              </a:rPr>
              <a:t>2023 Accounts </a:t>
            </a:r>
            <a:r>
              <a:rPr kumimoji="0" lang="en-GB" sz="2400" b="1" i="1" u="none" strike="noStrike" kern="1200" cap="none" spc="0" normalizeH="0" baseline="0" noProof="0" dirty="0">
                <a:ln>
                  <a:noFill/>
                </a:ln>
                <a:solidFill>
                  <a:prstClr val="white"/>
                </a:solidFill>
                <a:effectLst/>
                <a:uLnTx/>
                <a:uFillTx/>
                <a:latin typeface="Arial" charset="0"/>
                <a:ea typeface="+mn-ea"/>
                <a:cs typeface="+mn-cs"/>
              </a:rPr>
              <a:t>YEAR ENDED 31 DECEMBER 2023</a:t>
            </a:r>
            <a:endParaRPr kumimoji="0" lang="en-GB" altLang="en-US" sz="2400" b="0"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4273067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1"/>
          <p:cNvSpPr txBox="1">
            <a:spLocks noChangeArrowheads="1"/>
          </p:cNvSpPr>
          <p:nvPr/>
        </p:nvSpPr>
        <p:spPr bwMode="auto">
          <a:xfrm>
            <a:off x="167680" y="1124744"/>
            <a:ext cx="11856640" cy="6085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0000"/>
              </a:lnSpc>
              <a:spcBef>
                <a:spcPts val="1000"/>
              </a:spcBef>
              <a:spcAft>
                <a:spcPct val="0"/>
              </a:spcAft>
              <a:buClrTx/>
              <a:buSzTx/>
              <a:buFontTx/>
              <a:buNone/>
              <a:tabLst/>
              <a:defRPr/>
            </a:pPr>
            <a:r>
              <a:rPr kumimoji="0" lang="en-GB" altLang="en-US" sz="32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anose="020B0604020202020204" pitchFamily="34" charset="0"/>
              </a:rPr>
              <a:t>Cooperative bank is the new provider of the society’s current account after Barclays closed our previous current and savings accounts in November 2023. Everyone should now have been paid for any outstanding monies owed during the period of our banking hiatus.</a:t>
            </a:r>
          </a:p>
          <a:p>
            <a:pPr marL="0" marR="0" lvl="0" indent="0" algn="l" defTabSz="914400" rtl="0" eaLnBrk="1" fontAlgn="base" latinLnBrk="0" hangingPunct="1">
              <a:lnSpc>
                <a:spcPct val="110000"/>
              </a:lnSpc>
              <a:spcBef>
                <a:spcPts val="1000"/>
              </a:spcBef>
              <a:spcAft>
                <a:spcPct val="0"/>
              </a:spcAft>
              <a:buClrTx/>
              <a:buSzTx/>
              <a:buFontTx/>
              <a:buNone/>
              <a:tabLst/>
              <a:defRPr/>
            </a:pPr>
            <a:endParaRPr lang="en-GB" altLang="en-US" sz="3200" dirty="0">
              <a:solidFill>
                <a:prstClr val="white"/>
              </a:solidFill>
              <a:cs typeface="Arial" panose="020B0604020202020204" pitchFamily="34" charset="0"/>
            </a:endParaRPr>
          </a:p>
          <a:p>
            <a:pPr marL="0" marR="0" lvl="0" indent="0" algn="l" defTabSz="914400" rtl="0" eaLnBrk="1" fontAlgn="base" latinLnBrk="0" hangingPunct="1">
              <a:lnSpc>
                <a:spcPct val="110000"/>
              </a:lnSpc>
              <a:spcBef>
                <a:spcPts val="1000"/>
              </a:spcBef>
              <a:spcAft>
                <a:spcPct val="0"/>
              </a:spcAft>
              <a:buClrTx/>
              <a:buSzTx/>
              <a:buFontTx/>
              <a:buNone/>
              <a:tabLst/>
              <a:defRPr/>
            </a:pPr>
            <a:r>
              <a:rPr kumimoji="0" lang="en-GB" altLang="en-US" sz="32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anose="020B0604020202020204" pitchFamily="34" charset="0"/>
              </a:rPr>
              <a:t>Cambridge and Counties is the new provider of the society’s savings account to try and spread some of the risk going forward. </a:t>
            </a:r>
            <a:endParaRPr kumimoji="0" lang="en-GB" altLang="en-US" sz="3200" b="0" i="0" u="none" strike="noStrike" kern="1200" cap="none" spc="0" normalizeH="0" baseline="0" noProof="0" dirty="0">
              <a:ln>
                <a:noFill/>
              </a:ln>
              <a:solidFill>
                <a:srgbClr val="FFFF00"/>
              </a:solidFill>
              <a:effectLst/>
              <a:uLnTx/>
              <a:uFillTx/>
              <a:latin typeface="Arial"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3200" b="0" i="0" u="none" strike="noStrike" kern="1200" cap="none" spc="0" normalizeH="0" baseline="0" noProof="0" dirty="0">
              <a:ln>
                <a:noFill/>
              </a:ln>
              <a:solidFill>
                <a:srgbClr val="FFFF00"/>
              </a:solidFill>
              <a:effectLst/>
              <a:uLnTx/>
              <a:uFillTx/>
              <a:latin typeface="Arial"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tabLst/>
              <a:defRPr/>
            </a:pPr>
            <a:endParaRPr kumimoji="0" lang="en-GB" altLang="en-US" sz="2400" b="0" i="0" u="none" strike="noStrike" kern="1200" cap="none" spc="0" normalizeH="0" baseline="0" noProof="0" dirty="0">
              <a:ln>
                <a:noFill/>
              </a:ln>
              <a:solidFill>
                <a:srgbClr val="FF0000"/>
              </a:solidFill>
              <a:effectLst/>
              <a:uLnTx/>
              <a:uFillTx/>
              <a:latin typeface="Arial" charset="0"/>
              <a:ea typeface="ＭＳ Ｐゴシック" pitchFamily="34" charset="-128"/>
              <a:cs typeface="+mn-cs"/>
            </a:endParaRPr>
          </a:p>
        </p:txBody>
      </p:sp>
      <p:sp>
        <p:nvSpPr>
          <p:cNvPr id="4" name="TextBox 3">
            <a:extLst>
              <a:ext uri="{FF2B5EF4-FFF2-40B4-BE49-F238E27FC236}">
                <a16:creationId xmlns:a16="http://schemas.microsoft.com/office/drawing/2014/main" id="{234B3914-2EF5-4CC5-9917-53F1B4B0A74B}"/>
              </a:ext>
            </a:extLst>
          </p:cNvPr>
          <p:cNvSpPr txBox="1"/>
          <p:nvPr/>
        </p:nvSpPr>
        <p:spPr>
          <a:xfrm>
            <a:off x="0" y="0"/>
            <a:ext cx="10200456" cy="70788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dirty="0">
                <a:ln>
                  <a:noFill/>
                </a:ln>
                <a:solidFill>
                  <a:prstClr val="white"/>
                </a:solidFill>
                <a:effectLst/>
                <a:uLnTx/>
                <a:uFillTx/>
                <a:latin typeface="Arial" charset="0"/>
                <a:ea typeface="+mn-ea"/>
                <a:cs typeface="+mn-cs"/>
              </a:rPr>
              <a:t>Other finance news</a:t>
            </a:r>
            <a:endParaRPr kumimoji="0" lang="en-GB" altLang="en-US" sz="2400" b="0"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2300787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of numbers and a list of funds&#10;&#10;Description automatically generated with medium confidence">
            <a:extLst>
              <a:ext uri="{FF2B5EF4-FFF2-40B4-BE49-F238E27FC236}">
                <a16:creationId xmlns:a16="http://schemas.microsoft.com/office/drawing/2014/main" id="{FFEA04CD-E356-3303-6EE6-0AB11463B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197952"/>
            <a:ext cx="8640960" cy="6462096"/>
          </a:xfrm>
          <a:prstGeom prst="rect">
            <a:avLst/>
          </a:prstGeom>
        </p:spPr>
      </p:pic>
      <p:sp>
        <p:nvSpPr>
          <p:cNvPr id="4" name="Rectangle 3">
            <a:extLst>
              <a:ext uri="{FF2B5EF4-FFF2-40B4-BE49-F238E27FC236}">
                <a16:creationId xmlns:a16="http://schemas.microsoft.com/office/drawing/2014/main" id="{EC44013E-F127-09FD-8AD0-602EFAF307C0}"/>
              </a:ext>
            </a:extLst>
          </p:cNvPr>
          <p:cNvSpPr/>
          <p:nvPr/>
        </p:nvSpPr>
        <p:spPr>
          <a:xfrm>
            <a:off x="3647728" y="836712"/>
            <a:ext cx="576064" cy="34563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93555AA-D381-9102-AF96-08F1A65B5D93}"/>
              </a:ext>
            </a:extLst>
          </p:cNvPr>
          <p:cNvSpPr/>
          <p:nvPr/>
        </p:nvSpPr>
        <p:spPr>
          <a:xfrm>
            <a:off x="5519936" y="1484784"/>
            <a:ext cx="720080" cy="2880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3E56E49-C29D-3E4B-FB96-767451B12406}"/>
              </a:ext>
            </a:extLst>
          </p:cNvPr>
          <p:cNvSpPr txBox="1"/>
          <p:nvPr/>
        </p:nvSpPr>
        <p:spPr>
          <a:xfrm>
            <a:off x="5249669" y="1238563"/>
            <a:ext cx="540533" cy="246221"/>
          </a:xfrm>
          <a:prstGeom prst="rect">
            <a:avLst/>
          </a:prstGeom>
          <a:noFill/>
        </p:spPr>
        <p:txBody>
          <a:bodyPr wrap="none" rtlCol="0">
            <a:spAutoFit/>
          </a:bodyPr>
          <a:lstStyle/>
          <a:p>
            <a:r>
              <a:rPr lang="en-US" dirty="0">
                <a:solidFill>
                  <a:srgbClr val="FF0000"/>
                </a:solidFill>
              </a:rPr>
              <a:t>UKPN</a:t>
            </a:r>
          </a:p>
        </p:txBody>
      </p:sp>
      <p:sp>
        <p:nvSpPr>
          <p:cNvPr id="7" name="Oval 6">
            <a:extLst>
              <a:ext uri="{FF2B5EF4-FFF2-40B4-BE49-F238E27FC236}">
                <a16:creationId xmlns:a16="http://schemas.microsoft.com/office/drawing/2014/main" id="{4A1FB80E-30CB-3A95-8C8A-5F46B6E92E26}"/>
              </a:ext>
            </a:extLst>
          </p:cNvPr>
          <p:cNvSpPr/>
          <p:nvPr/>
        </p:nvSpPr>
        <p:spPr>
          <a:xfrm>
            <a:off x="4511824" y="1484784"/>
            <a:ext cx="720080" cy="288032"/>
          </a:xfrm>
          <a:prstGeom prst="ellipse">
            <a:avLst/>
          </a:prstGeom>
          <a:noFill/>
          <a:ln>
            <a:solidFill>
              <a:srgbClr val="0000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CC"/>
              </a:solidFill>
            </a:endParaRPr>
          </a:p>
        </p:txBody>
      </p:sp>
      <p:sp>
        <p:nvSpPr>
          <p:cNvPr id="8" name="TextBox 7">
            <a:extLst>
              <a:ext uri="{FF2B5EF4-FFF2-40B4-BE49-F238E27FC236}">
                <a16:creationId xmlns:a16="http://schemas.microsoft.com/office/drawing/2014/main" id="{B08BF085-E5D9-082F-7A24-265B7674C717}"/>
              </a:ext>
            </a:extLst>
          </p:cNvPr>
          <p:cNvSpPr txBox="1"/>
          <p:nvPr/>
        </p:nvSpPr>
        <p:spPr>
          <a:xfrm>
            <a:off x="3670341" y="1124744"/>
            <a:ext cx="1164101" cy="400110"/>
          </a:xfrm>
          <a:prstGeom prst="rect">
            <a:avLst/>
          </a:prstGeom>
          <a:noFill/>
          <a:ln>
            <a:solidFill>
              <a:srgbClr val="0000CC"/>
            </a:solidFill>
          </a:ln>
        </p:spPr>
        <p:txBody>
          <a:bodyPr wrap="none" rtlCol="0">
            <a:spAutoFit/>
          </a:bodyPr>
          <a:lstStyle/>
          <a:p>
            <a:r>
              <a:rPr lang="en-US" dirty="0">
                <a:solidFill>
                  <a:srgbClr val="0000CC"/>
                </a:solidFill>
              </a:rPr>
              <a:t>Donations and </a:t>
            </a:r>
          </a:p>
          <a:p>
            <a:r>
              <a:rPr lang="en-US" dirty="0">
                <a:solidFill>
                  <a:srgbClr val="0000CC"/>
                </a:solidFill>
              </a:rPr>
              <a:t>membership fees</a:t>
            </a:r>
          </a:p>
        </p:txBody>
      </p:sp>
    </p:spTree>
    <p:extLst>
      <p:ext uri="{BB962C8B-B14F-4D97-AF65-F5344CB8AC3E}">
        <p14:creationId xmlns:p14="http://schemas.microsoft.com/office/powerpoint/2010/main" val="1400510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aper&#10;&#10;Description automatically generated">
            <a:extLst>
              <a:ext uri="{FF2B5EF4-FFF2-40B4-BE49-F238E27FC236}">
                <a16:creationId xmlns:a16="http://schemas.microsoft.com/office/drawing/2014/main" id="{A8B6A6C3-9667-1929-EA13-0D396A86F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707" y="404664"/>
            <a:ext cx="9128586" cy="5733256"/>
          </a:xfrm>
          <a:prstGeom prst="rect">
            <a:avLst/>
          </a:prstGeom>
        </p:spPr>
      </p:pic>
      <p:sp>
        <p:nvSpPr>
          <p:cNvPr id="6" name="Rectangle 5">
            <a:extLst>
              <a:ext uri="{FF2B5EF4-FFF2-40B4-BE49-F238E27FC236}">
                <a16:creationId xmlns:a16="http://schemas.microsoft.com/office/drawing/2014/main" id="{CA457402-2C2A-4A88-C601-5956D1EA12BD}"/>
              </a:ext>
            </a:extLst>
          </p:cNvPr>
          <p:cNvSpPr/>
          <p:nvPr/>
        </p:nvSpPr>
        <p:spPr>
          <a:xfrm>
            <a:off x="5015880" y="430064"/>
            <a:ext cx="576064" cy="51965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3450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financial statement&#10;&#10;Description automatically generated">
            <a:extLst>
              <a:ext uri="{FF2B5EF4-FFF2-40B4-BE49-F238E27FC236}">
                <a16:creationId xmlns:a16="http://schemas.microsoft.com/office/drawing/2014/main" id="{74BDC588-0EB1-ADC0-EC35-EB477D608410}"/>
              </a:ext>
            </a:extLst>
          </p:cNvPr>
          <p:cNvPicPr>
            <a:picLocks noChangeAspect="1"/>
          </p:cNvPicPr>
          <p:nvPr/>
        </p:nvPicPr>
        <p:blipFill>
          <a:blip r:embed="rId2">
            <a:extLst>
              <a:ext uri="{28A0092B-C50C-407E-A947-70E740481C1C}">
                <a14:useLocalDpi xmlns:a14="http://schemas.microsoft.com/office/drawing/2010/main" val="0"/>
              </a:ext>
            </a:extLst>
          </a:blip>
          <a:srcRect b="21882"/>
          <a:stretch/>
        </p:blipFill>
        <p:spPr>
          <a:xfrm>
            <a:off x="2209800" y="1052736"/>
            <a:ext cx="7772400" cy="4824536"/>
          </a:xfrm>
          <a:prstGeom prst="rect">
            <a:avLst/>
          </a:prstGeom>
        </p:spPr>
      </p:pic>
      <p:sp>
        <p:nvSpPr>
          <p:cNvPr id="4" name="Rectangle 3">
            <a:extLst>
              <a:ext uri="{FF2B5EF4-FFF2-40B4-BE49-F238E27FC236}">
                <a16:creationId xmlns:a16="http://schemas.microsoft.com/office/drawing/2014/main" id="{752B4D97-A96C-E46B-6AE2-A61FD704190F}"/>
              </a:ext>
            </a:extLst>
          </p:cNvPr>
          <p:cNvSpPr/>
          <p:nvPr/>
        </p:nvSpPr>
        <p:spPr>
          <a:xfrm>
            <a:off x="4151784" y="4437112"/>
            <a:ext cx="864096" cy="1080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0FB77D9-5278-A88D-6260-E619DC3E00D2}"/>
              </a:ext>
            </a:extLst>
          </p:cNvPr>
          <p:cNvSpPr/>
          <p:nvPr/>
        </p:nvSpPr>
        <p:spPr>
          <a:xfrm>
            <a:off x="4007768" y="4449809"/>
            <a:ext cx="576064" cy="3240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8F4327-C988-F916-7A63-F4E6978483A1}"/>
              </a:ext>
            </a:extLst>
          </p:cNvPr>
          <p:cNvSpPr/>
          <p:nvPr/>
        </p:nvSpPr>
        <p:spPr>
          <a:xfrm>
            <a:off x="3863752" y="4817974"/>
            <a:ext cx="576064" cy="3240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691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3"/>
          <p:cNvSpPr txBox="1">
            <a:spLocks noChangeArrowheads="1"/>
          </p:cNvSpPr>
          <p:nvPr/>
        </p:nvSpPr>
        <p:spPr bwMode="auto">
          <a:xfrm>
            <a:off x="3304443" y="1989138"/>
            <a:ext cx="5584580"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charset="0"/>
                <a:ea typeface="ＭＳ Ｐゴシック" charset="0"/>
                <a:cs typeface="+mn-cs"/>
              </a:rPr>
              <a:t>Questions on 2023 accounts ?</a:t>
            </a:r>
            <a:endParaRPr kumimoji="0" lang="en-US" sz="4800" b="0" i="0" u="none" strike="noStrike" kern="1200" cap="none" spc="0" normalizeH="0" baseline="0" noProof="0" dirty="0">
              <a:ln>
                <a:noFill/>
              </a:ln>
              <a:solidFill>
                <a:prstClr val="white"/>
              </a:solidFill>
              <a:effectLst/>
              <a:uLnTx/>
              <a:uFillTx/>
              <a:latin typeface="Arial" charset="0"/>
              <a:ea typeface="ＭＳ Ｐゴシック" charset="0"/>
              <a:cs typeface="+mn-cs"/>
            </a:endParaRPr>
          </a:p>
        </p:txBody>
      </p:sp>
      <p:sp>
        <p:nvSpPr>
          <p:cNvPr id="6" name="Rectangle 4"/>
          <p:cNvSpPr txBox="1">
            <a:spLocks noChangeArrowheads="1"/>
          </p:cNvSpPr>
          <p:nvPr/>
        </p:nvSpPr>
        <p:spPr bwMode="auto">
          <a:xfrm>
            <a:off x="1559496" y="5805264"/>
            <a:ext cx="839205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i="1">
                <a:solidFill>
                  <a:srgbClr val="FFFF66"/>
                </a:solidFill>
                <a:latin typeface="+mj-lt"/>
                <a:ea typeface="+mj-ea"/>
                <a:cs typeface="+mj-cs"/>
              </a:defRPr>
            </a:lvl1pPr>
            <a:lvl2pPr algn="ctr" rtl="0" eaLnBrk="0" fontAlgn="base" hangingPunct="0">
              <a:spcBef>
                <a:spcPct val="0"/>
              </a:spcBef>
              <a:spcAft>
                <a:spcPct val="0"/>
              </a:spcAft>
              <a:defRPr sz="3200" i="1">
                <a:solidFill>
                  <a:srgbClr val="FFFF66"/>
                </a:solidFill>
                <a:latin typeface="Monotype Corsiva" pitchFamily="66" charset="0"/>
              </a:defRPr>
            </a:lvl2pPr>
            <a:lvl3pPr algn="ctr" rtl="0" eaLnBrk="0" fontAlgn="base" hangingPunct="0">
              <a:spcBef>
                <a:spcPct val="0"/>
              </a:spcBef>
              <a:spcAft>
                <a:spcPct val="0"/>
              </a:spcAft>
              <a:defRPr sz="3200" i="1">
                <a:solidFill>
                  <a:srgbClr val="FFFF66"/>
                </a:solidFill>
                <a:latin typeface="Monotype Corsiva" pitchFamily="66" charset="0"/>
              </a:defRPr>
            </a:lvl3pPr>
            <a:lvl4pPr algn="ctr" rtl="0" eaLnBrk="0" fontAlgn="base" hangingPunct="0">
              <a:spcBef>
                <a:spcPct val="0"/>
              </a:spcBef>
              <a:spcAft>
                <a:spcPct val="0"/>
              </a:spcAft>
              <a:defRPr sz="3200" i="1">
                <a:solidFill>
                  <a:srgbClr val="FFFF66"/>
                </a:solidFill>
                <a:latin typeface="Monotype Corsiva" pitchFamily="66" charset="0"/>
              </a:defRPr>
            </a:lvl4pPr>
            <a:lvl5pPr algn="ctr" rtl="0" eaLnBrk="0" fontAlgn="base" hangingPunct="0">
              <a:spcBef>
                <a:spcPct val="0"/>
              </a:spcBef>
              <a:spcAft>
                <a:spcPct val="0"/>
              </a:spcAft>
              <a:defRPr sz="3200" i="1">
                <a:solidFill>
                  <a:srgbClr val="FFFF66"/>
                </a:solidFill>
                <a:latin typeface="Monotype Corsiva" pitchFamily="66" charset="0"/>
              </a:defRPr>
            </a:lvl5pPr>
            <a:lvl6pPr marL="457200" algn="ctr" rtl="0" fontAlgn="base">
              <a:spcBef>
                <a:spcPct val="0"/>
              </a:spcBef>
              <a:spcAft>
                <a:spcPct val="0"/>
              </a:spcAft>
              <a:defRPr sz="3200" i="1">
                <a:solidFill>
                  <a:srgbClr val="FFFF66"/>
                </a:solidFill>
                <a:latin typeface="Monotype Corsiva" pitchFamily="66" charset="0"/>
              </a:defRPr>
            </a:lvl6pPr>
            <a:lvl7pPr marL="914400" algn="ctr" rtl="0" fontAlgn="base">
              <a:spcBef>
                <a:spcPct val="0"/>
              </a:spcBef>
              <a:spcAft>
                <a:spcPct val="0"/>
              </a:spcAft>
              <a:defRPr sz="3200" i="1">
                <a:solidFill>
                  <a:srgbClr val="FFFF66"/>
                </a:solidFill>
                <a:latin typeface="Monotype Corsiva" pitchFamily="66" charset="0"/>
              </a:defRPr>
            </a:lvl7pPr>
            <a:lvl8pPr marL="1371600" algn="ctr" rtl="0" fontAlgn="base">
              <a:spcBef>
                <a:spcPct val="0"/>
              </a:spcBef>
              <a:spcAft>
                <a:spcPct val="0"/>
              </a:spcAft>
              <a:defRPr sz="3200" i="1">
                <a:solidFill>
                  <a:srgbClr val="FFFF66"/>
                </a:solidFill>
                <a:latin typeface="Monotype Corsiva" pitchFamily="66" charset="0"/>
              </a:defRPr>
            </a:lvl8pPr>
            <a:lvl9pPr marL="1828800" algn="ctr" rtl="0" fontAlgn="base">
              <a:spcBef>
                <a:spcPct val="0"/>
              </a:spcBef>
              <a:spcAft>
                <a:spcPct val="0"/>
              </a:spcAft>
              <a:defRPr sz="3200" i="1">
                <a:solidFill>
                  <a:srgbClr val="FFFF66"/>
                </a:solidFill>
                <a:latin typeface="Monotype Corsiva"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charset="0"/>
                <a:ea typeface="+mj-ea"/>
                <a:cs typeface="Arial" charset="0"/>
              </a:rPr>
              <a:t>Proposer: Cecilia </a:t>
            </a:r>
            <a:r>
              <a:rPr kumimoji="0" lang="en-GB" sz="2000" b="1" i="0" u="none" strike="noStrike" kern="1200" cap="none" spc="0" normalizeH="0" baseline="0" noProof="0" dirty="0" err="1">
                <a:ln>
                  <a:noFill/>
                </a:ln>
                <a:solidFill>
                  <a:prstClr val="white"/>
                </a:solidFill>
                <a:effectLst/>
                <a:uLnTx/>
                <a:uFillTx/>
                <a:latin typeface="Arial" charset="0"/>
                <a:ea typeface="+mj-ea"/>
                <a:cs typeface="Arial" charset="0"/>
              </a:rPr>
              <a:t>Liszka</a:t>
            </a:r>
            <a:r>
              <a:rPr kumimoji="0" lang="en-GB" sz="2000" b="1" i="0" u="none" strike="noStrike" kern="1200" cap="none" spc="0" normalizeH="0" baseline="0" noProof="0" dirty="0">
                <a:ln>
                  <a:noFill/>
                </a:ln>
                <a:solidFill>
                  <a:prstClr val="white"/>
                </a:solidFill>
                <a:effectLst/>
                <a:uLnTx/>
                <a:uFillTx/>
                <a:latin typeface="Arial" charset="0"/>
                <a:ea typeface="+mj-ea"/>
                <a:cs typeface="Arial" charset="0"/>
              </a:rPr>
              <a:t> 	Seconder: </a:t>
            </a:r>
            <a:r>
              <a:rPr kumimoji="0" lang="en-GB" sz="2000" b="1" i="0" u="none" strike="noStrike" kern="1200" cap="none" spc="0" normalizeH="0" baseline="0" noProof="0" dirty="0" err="1">
                <a:ln>
                  <a:noFill/>
                </a:ln>
                <a:solidFill>
                  <a:prstClr val="white"/>
                </a:solidFill>
                <a:effectLst/>
                <a:uLnTx/>
                <a:uFillTx/>
                <a:latin typeface="Arial" charset="0"/>
                <a:ea typeface="+mj-ea"/>
                <a:cs typeface="Arial" charset="0"/>
              </a:rPr>
              <a:t>Povl</a:t>
            </a:r>
            <a:r>
              <a:rPr kumimoji="0" lang="en-GB" sz="2000" b="1" i="0" u="none" strike="noStrike" kern="1200" cap="none" spc="0" normalizeH="0" baseline="0" noProof="0" dirty="0">
                <a:ln>
                  <a:noFill/>
                </a:ln>
                <a:solidFill>
                  <a:prstClr val="white"/>
                </a:solidFill>
                <a:effectLst/>
                <a:uLnTx/>
                <a:uFillTx/>
                <a:latin typeface="Arial" charset="0"/>
                <a:ea typeface="+mj-ea"/>
                <a:cs typeface="Arial" charset="0"/>
              </a:rPr>
              <a:t> Abrahamsen</a:t>
            </a:r>
          </a:p>
        </p:txBody>
      </p:sp>
    </p:spTree>
    <p:extLst>
      <p:ext uri="{BB962C8B-B14F-4D97-AF65-F5344CB8AC3E}">
        <p14:creationId xmlns:p14="http://schemas.microsoft.com/office/powerpoint/2010/main" val="218651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 Box 3"/>
          <p:cNvSpPr txBox="1">
            <a:spLocks noChangeArrowheads="1"/>
          </p:cNvSpPr>
          <p:nvPr/>
        </p:nvSpPr>
        <p:spPr bwMode="auto">
          <a:xfrm>
            <a:off x="-528736" y="-99392"/>
            <a:ext cx="5584581"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charset="0"/>
                <a:ea typeface="ＭＳ Ｐゴシック" charset="0"/>
                <a:cs typeface="+mn-cs"/>
              </a:rPr>
              <a:t>Reserves policy</a:t>
            </a:r>
            <a:endParaRPr kumimoji="0" lang="en-US" sz="4800" b="0" i="0" u="none" strike="noStrike" kern="1200" cap="none" spc="0" normalizeH="0" baseline="0" noProof="0" dirty="0">
              <a:ln>
                <a:noFill/>
              </a:ln>
              <a:solidFill>
                <a:prstClr val="white"/>
              </a:solidFill>
              <a:effectLst/>
              <a:uLnTx/>
              <a:uFillTx/>
              <a:latin typeface="Arial" charset="0"/>
              <a:ea typeface="ＭＳ Ｐゴシック" charset="0"/>
              <a:cs typeface="+mn-cs"/>
            </a:endParaRPr>
          </a:p>
        </p:txBody>
      </p:sp>
      <p:sp>
        <p:nvSpPr>
          <p:cNvPr id="52228" name="Rectangle 4"/>
          <p:cNvSpPr>
            <a:spLocks noChangeArrowheads="1"/>
          </p:cNvSpPr>
          <p:nvPr/>
        </p:nvSpPr>
        <p:spPr bwMode="auto">
          <a:xfrm>
            <a:off x="1559497" y="1616512"/>
            <a:ext cx="8658634" cy="48013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chor="ctr">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The Society's reserves policy has been prepared through consultation with the Charities Commission guidance on reserves policies for small charities and has previously been agreed by council.</a:t>
            </a:r>
          </a:p>
          <a:p>
            <a:pPr marL="342900" marR="0" lvl="0" indent="-34290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1)	</a:t>
            </a:r>
            <a:r>
              <a:rPr kumimoji="0" lang="en-GB" altLang="en-US" sz="1800" b="1"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£15k</a:t>
            </a:r>
            <a:r>
              <a:rPr kumimoji="0" lang="en-GB" altLang="en-US" sz="1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 would be placed in reserve to cover unforeseen emergencies</a:t>
            </a:r>
          </a:p>
          <a:p>
            <a:pPr marL="342900" marR="0" lvl="0" indent="-34290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arenR" startAt="2"/>
              <a:tabLst/>
              <a:defRPr/>
            </a:pPr>
            <a:r>
              <a:rPr kumimoji="0" lang="en-GB" altLang="en-US" sz="1800" b="1"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£30k</a:t>
            </a:r>
            <a:r>
              <a:rPr kumimoji="0" lang="en-GB" altLang="en-US" sz="1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 (3 x £10k) would be placed in reserve to offset any potential future uncertainties in income (effectively the difference between annual subscriptions (£15k) and total income=expenditure ~£25k)</a:t>
            </a:r>
          </a:p>
          <a:p>
            <a:pPr marL="342900" marR="0" lvl="0" indent="-342900" algn="l" defTabSz="914400" rtl="0" eaLnBrk="0" fontAlgn="base" latinLnBrk="0" hangingPunct="0">
              <a:lnSpc>
                <a:spcPct val="100000"/>
              </a:lnSpc>
              <a:spcBef>
                <a:spcPct val="0"/>
              </a:spcBef>
              <a:spcAft>
                <a:spcPct val="0"/>
              </a:spcAft>
              <a:buClrTx/>
              <a:buSzTx/>
              <a:buFontTx/>
              <a:buAutoNum type="arabicParenR" startAt="2"/>
              <a:tabLst/>
              <a:defRPr/>
            </a:pPr>
            <a:endParaRPr kumimoji="0" lang="en-GB" altLang="en-US" sz="1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arenR" startAt="2"/>
              <a:tabLst/>
              <a:defRPr/>
            </a:pPr>
            <a:r>
              <a:rPr kumimoji="0" lang="en-GB" altLang="en-US" sz="1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A contingency fund of </a:t>
            </a:r>
            <a:r>
              <a:rPr kumimoji="0" lang="en-GB" altLang="en-US" sz="1800" b="1"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£20k</a:t>
            </a:r>
            <a:r>
              <a:rPr kumimoji="0" lang="en-GB" altLang="en-US" sz="1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 (equivalent to one year average annual expenditure over past decade) be held in reserve to meet unforeseen needs including unexpected opportunities which might arise for the society to further it</a:t>
            </a:r>
            <a:r>
              <a:rPr kumimoji="0" lang="en-GB" altLang="ja-JP" sz="1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s objectives.</a:t>
            </a:r>
          </a:p>
          <a:p>
            <a:pPr marL="342900" marR="0" lvl="0" indent="-342900" algn="l" defTabSz="914400" rtl="0" eaLnBrk="0" fontAlgn="base" latinLnBrk="0" hangingPunct="0">
              <a:lnSpc>
                <a:spcPct val="100000"/>
              </a:lnSpc>
              <a:spcBef>
                <a:spcPct val="0"/>
              </a:spcBef>
              <a:spcAft>
                <a:spcPct val="0"/>
              </a:spcAft>
              <a:buClrTx/>
              <a:buSzTx/>
              <a:buFontTx/>
              <a:buAutoNum type="arabicParenR" startAt="2"/>
              <a:tabLst/>
              <a:defRPr/>
            </a:pPr>
            <a:endParaRPr kumimoji="0" lang="en-GB" altLang="en-US" sz="1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The reserved policy to be kept under review by council and presented for acceptance by the membership annually at the AGM</a:t>
            </a:r>
          </a:p>
        </p:txBody>
      </p:sp>
    </p:spTree>
    <p:extLst>
      <p:ext uri="{BB962C8B-B14F-4D97-AF65-F5344CB8AC3E}">
        <p14:creationId xmlns:p14="http://schemas.microsoft.com/office/powerpoint/2010/main" val="34174458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3" name="Rectangle 7"/>
          <p:cNvSpPr>
            <a:spLocks noChangeArrowheads="1"/>
          </p:cNvSpPr>
          <p:nvPr/>
        </p:nvSpPr>
        <p:spPr bwMode="auto">
          <a:xfrm>
            <a:off x="695400" y="1628800"/>
            <a:ext cx="10513168" cy="3970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chor="ctr">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In summary:</a:t>
            </a:r>
          </a:p>
          <a:p>
            <a:pPr marL="342900" marR="0" lvl="0" indent="-342900" algn="l" defTabSz="914400" rtl="0" eaLnBrk="0" fontAlgn="base" latinLnBrk="0" hangingPunct="0">
              <a:lnSpc>
                <a:spcPct val="100000"/>
              </a:lnSpc>
              <a:spcBef>
                <a:spcPct val="0"/>
              </a:spcBef>
              <a:spcAft>
                <a:spcPct val="0"/>
              </a:spcAft>
              <a:buClrTx/>
              <a:buSzTx/>
              <a:buFontTx/>
              <a:buNone/>
              <a:tabLst/>
              <a:defRPr/>
            </a:pPr>
            <a:endParaRPr kumimoji="0" lang="en-GB" altLang="en-US" sz="2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Council proposes a £65k reserve to be kept under annual review. </a:t>
            </a:r>
          </a:p>
          <a:p>
            <a:pPr marL="342900" marR="0" lvl="0" indent="-342900" algn="l" defTabSz="914400" rtl="0" eaLnBrk="0" fontAlgn="base" latinLnBrk="0" hangingPunct="0">
              <a:lnSpc>
                <a:spcPct val="100000"/>
              </a:lnSpc>
              <a:spcBef>
                <a:spcPct val="0"/>
              </a:spcBef>
              <a:spcAft>
                <a:spcPct val="0"/>
              </a:spcAft>
              <a:buClrTx/>
              <a:buSzTx/>
              <a:buFontTx/>
              <a:buNone/>
              <a:tabLst/>
              <a:defRPr/>
            </a:pPr>
            <a:endParaRPr kumimoji="0" lang="en-GB" altLang="en-US" sz="2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Current funds held, excluding UKPN, (31 December 2023) are £96,429 - this is a decrease from last year (£97,247)</a:t>
            </a:r>
          </a:p>
          <a:p>
            <a:pPr marL="342900" marR="0" lvl="0" indent="-342900" algn="l" defTabSz="914400" rtl="0" eaLnBrk="0" fontAlgn="base" latinLnBrk="0" hangingPunct="0">
              <a:lnSpc>
                <a:spcPct val="100000"/>
              </a:lnSpc>
              <a:spcBef>
                <a:spcPct val="0"/>
              </a:spcBef>
              <a:spcAft>
                <a:spcPct val="0"/>
              </a:spcAft>
              <a:buClrTx/>
              <a:buSzTx/>
              <a:buFontTx/>
              <a:buNone/>
              <a:tabLst/>
              <a:defRPr/>
            </a:pPr>
            <a:endParaRPr kumimoji="0" lang="en-GB" altLang="en-US" sz="2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Fixed assets  (investment)  £67,033</a:t>
            </a: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Current assets (</a:t>
            </a:r>
            <a:r>
              <a:rPr kumimoji="0" lang="en-GB" sz="2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Bank Accounts) £ </a:t>
            </a:r>
            <a:r>
              <a:rPr lang="en-GB" sz="2800" dirty="0">
                <a:solidFill>
                  <a:prstClr val="white"/>
                </a:solidFill>
              </a:rPr>
              <a:t>29,396</a:t>
            </a:r>
            <a:endParaRPr kumimoji="0" lang="en-GB" altLang="en-US" sz="2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endParaRPr>
          </a:p>
        </p:txBody>
      </p:sp>
      <p:sp>
        <p:nvSpPr>
          <p:cNvPr id="29704" name="Text Box 8"/>
          <p:cNvSpPr txBox="1">
            <a:spLocks noChangeArrowheads="1"/>
          </p:cNvSpPr>
          <p:nvPr/>
        </p:nvSpPr>
        <p:spPr bwMode="auto">
          <a:xfrm>
            <a:off x="0" y="0"/>
            <a:ext cx="5584581"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charset="0"/>
                <a:ea typeface="ＭＳ Ｐゴシック" charset="0"/>
                <a:cs typeface="+mn-cs"/>
              </a:rPr>
              <a:t>Reserves policy</a:t>
            </a:r>
            <a:endParaRPr kumimoji="0" lang="en-US" sz="4800" b="0" i="0" u="none" strike="noStrike" kern="1200" cap="none" spc="0" normalizeH="0" baseline="0" noProof="0" dirty="0">
              <a:ln>
                <a:noFill/>
              </a:ln>
              <a:solidFill>
                <a:prstClr val="white"/>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387468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a:xfrm>
            <a:off x="8992" y="0"/>
            <a:ext cx="11521279" cy="908720"/>
          </a:xfrm>
        </p:spPr>
        <p:txBody>
          <a:bodyPr>
            <a:normAutofit/>
          </a:bodyPr>
          <a:lstStyle/>
          <a:p>
            <a:pPr eaLnBrk="1" hangingPunct="1"/>
            <a:r>
              <a:rPr lang="en-GB" sz="2400" b="1" dirty="0">
                <a:latin typeface="Arial" charset="0"/>
                <a:cs typeface="Arial" charset="0"/>
              </a:rPr>
              <a:t>Approval of minutes of previous the AGM, September 2023</a:t>
            </a:r>
          </a:p>
        </p:txBody>
      </p:sp>
      <p:sp>
        <p:nvSpPr>
          <p:cNvPr id="4" name="Rectangle 4"/>
          <p:cNvSpPr txBox="1">
            <a:spLocks noChangeArrowheads="1"/>
          </p:cNvSpPr>
          <p:nvPr/>
        </p:nvSpPr>
        <p:spPr bwMode="auto">
          <a:xfrm>
            <a:off x="1919536" y="6054995"/>
            <a:ext cx="8392058" cy="83038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i="1">
                <a:solidFill>
                  <a:srgbClr val="FFFF66"/>
                </a:solidFill>
                <a:latin typeface="+mj-lt"/>
                <a:ea typeface="+mj-ea"/>
                <a:cs typeface="+mj-cs"/>
              </a:defRPr>
            </a:lvl1pPr>
            <a:lvl2pPr algn="ctr" rtl="0" eaLnBrk="0" fontAlgn="base" hangingPunct="0">
              <a:spcBef>
                <a:spcPct val="0"/>
              </a:spcBef>
              <a:spcAft>
                <a:spcPct val="0"/>
              </a:spcAft>
              <a:defRPr sz="3200" i="1">
                <a:solidFill>
                  <a:srgbClr val="FFFF66"/>
                </a:solidFill>
                <a:latin typeface="Monotype Corsiva" pitchFamily="66" charset="0"/>
              </a:defRPr>
            </a:lvl2pPr>
            <a:lvl3pPr algn="ctr" rtl="0" eaLnBrk="0" fontAlgn="base" hangingPunct="0">
              <a:spcBef>
                <a:spcPct val="0"/>
              </a:spcBef>
              <a:spcAft>
                <a:spcPct val="0"/>
              </a:spcAft>
              <a:defRPr sz="3200" i="1">
                <a:solidFill>
                  <a:srgbClr val="FFFF66"/>
                </a:solidFill>
                <a:latin typeface="Monotype Corsiva" pitchFamily="66" charset="0"/>
              </a:defRPr>
            </a:lvl3pPr>
            <a:lvl4pPr algn="ctr" rtl="0" eaLnBrk="0" fontAlgn="base" hangingPunct="0">
              <a:spcBef>
                <a:spcPct val="0"/>
              </a:spcBef>
              <a:spcAft>
                <a:spcPct val="0"/>
              </a:spcAft>
              <a:defRPr sz="3200" i="1">
                <a:solidFill>
                  <a:srgbClr val="FFFF66"/>
                </a:solidFill>
                <a:latin typeface="Monotype Corsiva" pitchFamily="66" charset="0"/>
              </a:defRPr>
            </a:lvl4pPr>
            <a:lvl5pPr algn="ctr" rtl="0" eaLnBrk="0" fontAlgn="base" hangingPunct="0">
              <a:spcBef>
                <a:spcPct val="0"/>
              </a:spcBef>
              <a:spcAft>
                <a:spcPct val="0"/>
              </a:spcAft>
              <a:defRPr sz="3200" i="1">
                <a:solidFill>
                  <a:srgbClr val="FFFF66"/>
                </a:solidFill>
                <a:latin typeface="Monotype Corsiva" pitchFamily="66" charset="0"/>
              </a:defRPr>
            </a:lvl5pPr>
            <a:lvl6pPr marL="457200" algn="ctr" rtl="0" fontAlgn="base">
              <a:spcBef>
                <a:spcPct val="0"/>
              </a:spcBef>
              <a:spcAft>
                <a:spcPct val="0"/>
              </a:spcAft>
              <a:defRPr sz="3200" i="1">
                <a:solidFill>
                  <a:srgbClr val="FFFF66"/>
                </a:solidFill>
                <a:latin typeface="Monotype Corsiva" pitchFamily="66" charset="0"/>
              </a:defRPr>
            </a:lvl6pPr>
            <a:lvl7pPr marL="914400" algn="ctr" rtl="0" fontAlgn="base">
              <a:spcBef>
                <a:spcPct val="0"/>
              </a:spcBef>
              <a:spcAft>
                <a:spcPct val="0"/>
              </a:spcAft>
              <a:defRPr sz="3200" i="1">
                <a:solidFill>
                  <a:srgbClr val="FFFF66"/>
                </a:solidFill>
                <a:latin typeface="Monotype Corsiva" pitchFamily="66" charset="0"/>
              </a:defRPr>
            </a:lvl7pPr>
            <a:lvl8pPr marL="1371600" algn="ctr" rtl="0" fontAlgn="base">
              <a:spcBef>
                <a:spcPct val="0"/>
              </a:spcBef>
              <a:spcAft>
                <a:spcPct val="0"/>
              </a:spcAft>
              <a:defRPr sz="3200" i="1">
                <a:solidFill>
                  <a:srgbClr val="FFFF66"/>
                </a:solidFill>
                <a:latin typeface="Monotype Corsiva" pitchFamily="66" charset="0"/>
              </a:defRPr>
            </a:lvl8pPr>
            <a:lvl9pPr marL="1828800" algn="ctr" rtl="0" fontAlgn="base">
              <a:spcBef>
                <a:spcPct val="0"/>
              </a:spcBef>
              <a:spcAft>
                <a:spcPct val="0"/>
              </a:spcAft>
              <a:defRPr sz="3200" i="1">
                <a:solidFill>
                  <a:srgbClr val="FFFF66"/>
                </a:solidFill>
                <a:latin typeface="Monotype Corsiva" pitchFamily="66" charset="0"/>
              </a:defRPr>
            </a:lvl9pPr>
          </a:lstStyle>
          <a:p>
            <a:pPr eaLnBrk="1" hangingPunct="1"/>
            <a:r>
              <a:rPr lang="en-GB" sz="2000" b="1" i="0" dirty="0">
                <a:solidFill>
                  <a:schemeClr val="tx1"/>
                </a:solidFill>
                <a:latin typeface="Arial" charset="0"/>
                <a:cs typeface="Arial" charset="0"/>
              </a:rPr>
              <a:t>Proposer: Terry Sloane		Seconder: Cecilia </a:t>
            </a:r>
            <a:r>
              <a:rPr lang="en-GB" sz="2000" b="1" i="0" dirty="0" err="1">
                <a:solidFill>
                  <a:schemeClr val="tx1"/>
                </a:solidFill>
                <a:latin typeface="Arial" charset="0"/>
                <a:cs typeface="Arial" charset="0"/>
              </a:rPr>
              <a:t>Liszka</a:t>
            </a:r>
            <a:r>
              <a:rPr lang="en-GB" sz="2000" b="1" i="0" dirty="0">
                <a:solidFill>
                  <a:schemeClr val="tx1"/>
                </a:solidFill>
                <a:latin typeface="Arial" charset="0"/>
                <a:cs typeface="Arial" charset="0"/>
              </a:rPr>
              <a:t> 		</a:t>
            </a:r>
          </a:p>
        </p:txBody>
      </p:sp>
      <p:sp>
        <p:nvSpPr>
          <p:cNvPr id="10" name="TextBox 9">
            <a:extLst>
              <a:ext uri="{FF2B5EF4-FFF2-40B4-BE49-F238E27FC236}">
                <a16:creationId xmlns:a16="http://schemas.microsoft.com/office/drawing/2014/main" id="{811A44C0-DB31-4694-B2E3-29D5FCD785E3}"/>
              </a:ext>
            </a:extLst>
          </p:cNvPr>
          <p:cNvSpPr txBox="1"/>
          <p:nvPr/>
        </p:nvSpPr>
        <p:spPr>
          <a:xfrm>
            <a:off x="2479286" y="1556792"/>
            <a:ext cx="7233427" cy="400110"/>
          </a:xfrm>
          <a:prstGeom prst="rect">
            <a:avLst/>
          </a:prstGeom>
          <a:noFill/>
        </p:spPr>
        <p:txBody>
          <a:bodyPr wrap="square" rtlCol="0">
            <a:spAutoFit/>
          </a:bodyPr>
          <a:lstStyle/>
          <a:p>
            <a:r>
              <a:rPr lang="en-GB" sz="2000" b="1" dirty="0"/>
              <a:t>http://www.challenger-society.org.uk/Annual_General</a:t>
            </a:r>
          </a:p>
        </p:txBody>
      </p:sp>
      <p:pic>
        <p:nvPicPr>
          <p:cNvPr id="5" name="Picture 4">
            <a:extLst>
              <a:ext uri="{FF2B5EF4-FFF2-40B4-BE49-F238E27FC236}">
                <a16:creationId xmlns:a16="http://schemas.microsoft.com/office/drawing/2014/main" id="{AD3AE2FB-7A72-8863-A1BC-019DA4E644AB}"/>
              </a:ext>
            </a:extLst>
          </p:cNvPr>
          <p:cNvPicPr>
            <a:picLocks noChangeAspect="1"/>
          </p:cNvPicPr>
          <p:nvPr/>
        </p:nvPicPr>
        <p:blipFill>
          <a:blip r:embed="rId3"/>
          <a:stretch>
            <a:fillRect/>
          </a:stretch>
        </p:blipFill>
        <p:spPr>
          <a:xfrm>
            <a:off x="4667249" y="2443708"/>
            <a:ext cx="2857500" cy="28575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6" name="Group 75">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77" name="Freeform: Shape 76">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059" name="Text Box 3"/>
          <p:cNvSpPr txBox="1">
            <a:spLocks noChangeArrowheads="1"/>
          </p:cNvSpPr>
          <p:nvPr/>
        </p:nvSpPr>
        <p:spPr bwMode="auto">
          <a:xfrm>
            <a:off x="2495600" y="2043663"/>
            <a:ext cx="7416824" cy="2031055"/>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lIns="91440" tIns="45720" rIns="91440" bIns="45720" rtlCol="0" anchor="b">
            <a:normAutofit/>
          </a:body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alibri Light" panose="020F0302020204030204"/>
                <a:ea typeface="ＭＳ Ｐゴシック" charset="0"/>
                <a:cs typeface="+mn-cs"/>
              </a:rPr>
              <a:t>6. </a:t>
            </a:r>
            <a:r>
              <a:rPr kumimoji="0" lang="en-GB" sz="4000" b="0" i="0" u="none" strike="noStrike" kern="1200" cap="none" spc="0" normalizeH="0" baseline="0" noProof="0" dirty="0">
                <a:ln>
                  <a:noFill/>
                </a:ln>
                <a:solidFill>
                  <a:prstClr val="white"/>
                </a:solidFill>
                <a:effectLst/>
                <a:uLnTx/>
                <a:uFillTx/>
                <a:latin typeface="Calibri Light" panose="020F0302020204030204"/>
                <a:ea typeface="+mn-ea"/>
                <a:cs typeface="+mn-cs"/>
              </a:rPr>
              <a:t>Appointment of auditors for Independent Financial Review</a:t>
            </a:r>
          </a:p>
        </p:txBody>
      </p:sp>
    </p:spTree>
    <p:extLst>
      <p:ext uri="{BB962C8B-B14F-4D97-AF65-F5344CB8AC3E}">
        <p14:creationId xmlns:p14="http://schemas.microsoft.com/office/powerpoint/2010/main" val="4695728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7ED190-B79C-4680-9F9C-7ADA0FD8CF8A}"/>
              </a:ext>
            </a:extLst>
          </p:cNvPr>
          <p:cNvSpPr txBox="1"/>
          <p:nvPr/>
        </p:nvSpPr>
        <p:spPr>
          <a:xfrm>
            <a:off x="191344" y="124463"/>
            <a:ext cx="2440092"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Arial" charset="0"/>
                <a:ea typeface="+mn-ea"/>
                <a:cs typeface="+mn-cs"/>
              </a:rPr>
              <a:t>Accountants</a:t>
            </a:r>
            <a:endParaRPr kumimoji="0" lang="en-GB" sz="24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4" name="TextBox 3">
            <a:extLst>
              <a:ext uri="{FF2B5EF4-FFF2-40B4-BE49-F238E27FC236}">
                <a16:creationId xmlns:a16="http://schemas.microsoft.com/office/drawing/2014/main" id="{6E7D6B7B-3C67-488F-B623-85ED4697A66E}"/>
              </a:ext>
            </a:extLst>
          </p:cNvPr>
          <p:cNvSpPr txBox="1"/>
          <p:nvPr/>
        </p:nvSpPr>
        <p:spPr>
          <a:xfrm>
            <a:off x="515380" y="1484784"/>
            <a:ext cx="11161240" cy="452431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charset="0"/>
                <a:ea typeface="+mn-ea"/>
                <a:cs typeface="+mn-cs"/>
              </a:rPr>
              <a:t>In the interests of maintaining complete transparency in all of our affairs, the Challenger Society Council elected to continue to engage the services of an external auditor to perform an Independent Financial Review of the Society’s accounts each year.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charset="0"/>
                <a:ea typeface="+mn-ea"/>
                <a:cs typeface="+mn-cs"/>
              </a:rPr>
              <a:t>We have retained the services of:</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mn-ea"/>
                <a:cs typeface="+mn-cs"/>
              </a:rPr>
              <a:t>Argents Chartered Accountants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mn-ea"/>
                <a:cs typeface="+mn-cs"/>
              </a:rPr>
              <a:t>15 Palace Street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mn-ea"/>
                <a:cs typeface="+mn-cs"/>
              </a:rPr>
              <a:t>NORWICH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mn-ea"/>
                <a:cs typeface="+mn-cs"/>
              </a:rPr>
              <a:t>Norfolk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mn-ea"/>
                <a:cs typeface="+mn-cs"/>
              </a:rPr>
              <a:t>NR3 1RT</a:t>
            </a:r>
            <a:endParaRPr kumimoji="0" lang="en-GB" sz="2400" b="0"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20080192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76" name="Group 75">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77" name="Freeform: Shape 76">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81">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45059" name="Text Box 3"/>
          <p:cNvSpPr txBox="1">
            <a:spLocks noChangeArrowheads="1"/>
          </p:cNvSpPr>
          <p:nvPr/>
        </p:nvSpPr>
        <p:spPr bwMode="auto">
          <a:xfrm>
            <a:off x="3045368" y="2420888"/>
            <a:ext cx="6105194" cy="2031055"/>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lIns="91440" tIns="45720" rIns="91440" bIns="45720" rtlCol="0" anchor="b">
            <a:normAutofit/>
          </a:bodyPr>
          <a:lstStyle/>
          <a:p>
            <a:pPr algn="ctr">
              <a:lnSpc>
                <a:spcPct val="90000"/>
              </a:lnSpc>
              <a:spcAft>
                <a:spcPts val="600"/>
              </a:spcAft>
              <a:defRPr/>
            </a:pPr>
            <a:r>
              <a:rPr lang="en-US" sz="5200" dirty="0">
                <a:solidFill>
                  <a:schemeClr val="tx2"/>
                </a:solidFill>
                <a:latin typeface="+mj-lt"/>
                <a:ea typeface="+mj-ea"/>
                <a:cs typeface="+mj-cs"/>
              </a:rPr>
              <a:t>7. </a:t>
            </a:r>
            <a:r>
              <a:rPr lang="en-US" sz="5200" kern="1200" dirty="0">
                <a:solidFill>
                  <a:schemeClr val="tx2"/>
                </a:solidFill>
                <a:latin typeface="+mj-lt"/>
                <a:ea typeface="+mj-ea"/>
                <a:cs typeface="+mj-cs"/>
              </a:rPr>
              <a:t>New and outgoing council members</a:t>
            </a:r>
          </a:p>
        </p:txBody>
      </p:sp>
    </p:spTree>
    <p:extLst>
      <p:ext uri="{BB962C8B-B14F-4D97-AF65-F5344CB8AC3E}">
        <p14:creationId xmlns:p14="http://schemas.microsoft.com/office/powerpoint/2010/main" val="39489107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E9377-8ED1-1381-7DEB-4F87905E1A84}"/>
              </a:ext>
            </a:extLst>
          </p:cNvPr>
          <p:cNvSpPr>
            <a:spLocks noGrp="1"/>
          </p:cNvSpPr>
          <p:nvPr>
            <p:ph type="title"/>
          </p:nvPr>
        </p:nvSpPr>
        <p:spPr/>
        <p:txBody>
          <a:bodyPr>
            <a:normAutofit/>
          </a:bodyPr>
          <a:lstStyle/>
          <a:p>
            <a:r>
              <a:rPr lang="en-US" sz="3600" dirty="0"/>
              <a:t>Anthony Lucio  - Portfolio for publications and website</a:t>
            </a:r>
          </a:p>
        </p:txBody>
      </p:sp>
      <p:sp>
        <p:nvSpPr>
          <p:cNvPr id="3" name="Content Placeholder 2">
            <a:extLst>
              <a:ext uri="{FF2B5EF4-FFF2-40B4-BE49-F238E27FC236}">
                <a16:creationId xmlns:a16="http://schemas.microsoft.com/office/drawing/2014/main" id="{5A80ED69-614B-7624-6E98-896555C8AF99}"/>
              </a:ext>
            </a:extLst>
          </p:cNvPr>
          <p:cNvSpPr>
            <a:spLocks noGrp="1"/>
          </p:cNvSpPr>
          <p:nvPr>
            <p:ph idx="1"/>
          </p:nvPr>
        </p:nvSpPr>
        <p:spPr/>
        <p:txBody>
          <a:bodyPr>
            <a:normAutofit/>
          </a:bodyPr>
          <a:lstStyle/>
          <a:p>
            <a:pPr marL="0" indent="0">
              <a:buNone/>
            </a:pPr>
            <a:br>
              <a:rPr lang="en-US" dirty="0"/>
            </a:br>
            <a:endParaRPr lang="en-US" dirty="0"/>
          </a:p>
          <a:p>
            <a:r>
              <a:rPr lang="en-US" sz="2000" dirty="0"/>
              <a:t>Updating webpages </a:t>
            </a:r>
          </a:p>
          <a:p>
            <a:r>
              <a:rPr lang="en-US" sz="2000" dirty="0"/>
              <a:t>Upload and circulate Challenger Wave</a:t>
            </a:r>
          </a:p>
          <a:p>
            <a:r>
              <a:rPr lang="en-US" sz="2000" dirty="0"/>
              <a:t>Upload and circulate Ocean Challenge</a:t>
            </a:r>
          </a:p>
          <a:p>
            <a:r>
              <a:rPr lang="en-US" sz="2000" dirty="0"/>
              <a:t>Upload and circulate news items</a:t>
            </a:r>
          </a:p>
          <a:p>
            <a:r>
              <a:rPr lang="en-US" sz="2000" dirty="0"/>
              <a:t>Upload travel and stepping stones reports</a:t>
            </a:r>
          </a:p>
          <a:p>
            <a:r>
              <a:rPr lang="en-US" sz="2000" dirty="0"/>
              <a:t>Circulate communications via our mailing lists</a:t>
            </a:r>
          </a:p>
          <a:p>
            <a:endParaRPr lang="en-US" dirty="0"/>
          </a:p>
        </p:txBody>
      </p:sp>
      <p:pic>
        <p:nvPicPr>
          <p:cNvPr id="5" name="Picture 4" descr="A person with a flower in his ear&#10;&#10;Description automatically generated">
            <a:extLst>
              <a:ext uri="{FF2B5EF4-FFF2-40B4-BE49-F238E27FC236}">
                <a16:creationId xmlns:a16="http://schemas.microsoft.com/office/drawing/2014/main" id="{87C06DF2-72A7-0F49-4E0E-0CBFF5ADB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283" y="2564904"/>
            <a:ext cx="2540000" cy="2540000"/>
          </a:xfrm>
          <a:prstGeom prst="rect">
            <a:avLst/>
          </a:prstGeom>
        </p:spPr>
      </p:pic>
      <p:sp>
        <p:nvSpPr>
          <p:cNvPr id="6" name="TextBox 5">
            <a:extLst>
              <a:ext uri="{FF2B5EF4-FFF2-40B4-BE49-F238E27FC236}">
                <a16:creationId xmlns:a16="http://schemas.microsoft.com/office/drawing/2014/main" id="{B3CC128E-42F9-C255-E8FC-8244CBF71C4E}"/>
              </a:ext>
            </a:extLst>
          </p:cNvPr>
          <p:cNvSpPr txBox="1"/>
          <p:nvPr/>
        </p:nvSpPr>
        <p:spPr>
          <a:xfrm>
            <a:off x="838200" y="1478718"/>
            <a:ext cx="7560083" cy="338554"/>
          </a:xfrm>
          <a:prstGeom prst="rect">
            <a:avLst/>
          </a:prstGeom>
          <a:noFill/>
        </p:spPr>
        <p:txBody>
          <a:bodyPr wrap="none" rtlCol="0">
            <a:spAutoFit/>
          </a:bodyPr>
          <a:lstStyle/>
          <a:p>
            <a:r>
              <a:rPr lang="en-US" sz="1600" dirty="0"/>
              <a:t>Senior research engineer in the ocean technology and engineering group at NOC</a:t>
            </a:r>
          </a:p>
        </p:txBody>
      </p:sp>
    </p:spTree>
    <p:extLst>
      <p:ext uri="{BB962C8B-B14F-4D97-AF65-F5344CB8AC3E}">
        <p14:creationId xmlns:p14="http://schemas.microsoft.com/office/powerpoint/2010/main" val="2723847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09" name="Rectangle 25608">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odel of a ship in a glass jar&#10;&#10;Description automatically generated">
            <a:extLst>
              <a:ext uri="{FF2B5EF4-FFF2-40B4-BE49-F238E27FC236}">
                <a16:creationId xmlns:a16="http://schemas.microsoft.com/office/drawing/2014/main" id="{0349DD87-0B9E-B2F9-8552-CA423EF170E3}"/>
              </a:ext>
            </a:extLst>
          </p:cNvPr>
          <p:cNvPicPr>
            <a:picLocks noChangeAspect="1"/>
          </p:cNvPicPr>
          <p:nvPr/>
        </p:nvPicPr>
        <p:blipFill>
          <a:blip r:embed="rId3">
            <a:extLst>
              <a:ext uri="{28A0092B-C50C-407E-A947-70E740481C1C}">
                <a14:useLocalDpi xmlns:a14="http://schemas.microsoft.com/office/drawing/2010/main" val="0"/>
              </a:ext>
            </a:extLst>
          </a:blip>
          <a:srcRect r="6135"/>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3" name="Picture 2" descr="A glass container with a ship in it&#10;&#10;Description automatically generated">
            <a:extLst>
              <a:ext uri="{FF2B5EF4-FFF2-40B4-BE49-F238E27FC236}">
                <a16:creationId xmlns:a16="http://schemas.microsoft.com/office/drawing/2014/main" id="{36EF5DC8-EEC1-C085-D328-4326DB5FFF8C}"/>
              </a:ext>
            </a:extLst>
          </p:cNvPr>
          <p:cNvPicPr>
            <a:picLocks noChangeAspect="1"/>
          </p:cNvPicPr>
          <p:nvPr/>
        </p:nvPicPr>
        <p:blipFill>
          <a:blip r:embed="rId4">
            <a:extLst>
              <a:ext uri="{28A0092B-C50C-407E-A947-70E740481C1C}">
                <a14:useLocalDpi xmlns:a14="http://schemas.microsoft.com/office/drawing/2010/main" val="0"/>
              </a:ext>
            </a:extLst>
          </a:blip>
          <a:srcRect r="3445"/>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25611" name="Freeform: Shape 25610">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613" name="Freeform: Shape 25612">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02" name="Rectangle 4"/>
          <p:cNvSpPr>
            <a:spLocks noGrp="1" noChangeArrowheads="1"/>
          </p:cNvSpPr>
          <p:nvPr>
            <p:ph type="title"/>
          </p:nvPr>
        </p:nvSpPr>
        <p:spPr>
          <a:xfrm>
            <a:off x="448056" y="681038"/>
            <a:ext cx="2804504" cy="1325563"/>
          </a:xfrm>
        </p:spPr>
        <p:txBody>
          <a:bodyPr vert="horz" lIns="91440" tIns="45720" rIns="91440" bIns="45720" rtlCol="0" anchor="ctr">
            <a:normAutofit/>
          </a:bodyPr>
          <a:lstStyle/>
          <a:p>
            <a:r>
              <a:rPr lang="en-US" sz="2800" b="1" kern="1200">
                <a:solidFill>
                  <a:schemeClr val="tx1"/>
                </a:solidFill>
                <a:latin typeface="+mj-lt"/>
                <a:ea typeface="+mj-ea"/>
                <a:cs typeface="+mj-cs"/>
              </a:rPr>
              <a:t>Changes to </a:t>
            </a:r>
            <a:r>
              <a:rPr lang="en-US" sz="2800" b="1" i="0" kern="1200">
                <a:solidFill>
                  <a:schemeClr val="tx1"/>
                </a:solidFill>
                <a:latin typeface="+mj-lt"/>
                <a:ea typeface="+mj-ea"/>
                <a:cs typeface="+mj-cs"/>
              </a:rPr>
              <a:t>Council</a:t>
            </a:r>
          </a:p>
        </p:txBody>
      </p:sp>
      <p:sp>
        <p:nvSpPr>
          <p:cNvPr id="25615" name="Rectangle 25614">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617" name="Rectangle 25616">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04" name="Text Box 6"/>
          <p:cNvSpPr txBox="1">
            <a:spLocks noChangeArrowheads="1"/>
          </p:cNvSpPr>
          <p:nvPr/>
        </p:nvSpPr>
        <p:spPr bwMode="auto">
          <a:xfrm>
            <a:off x="448056" y="2258171"/>
            <a:ext cx="3127664" cy="3918792"/>
          </a:xfrm>
          <a:prstGeom prst="rect">
            <a:avLst/>
          </a:prstGeom>
        </p:spPr>
        <p:txBody>
          <a:bodyPr vert="horz" lIns="91440" tIns="45720" rIns="91440" bIns="45720" rtlCol="0">
            <a:normAutofit/>
          </a:bodyPr>
          <a:lstStyle/>
          <a:p>
            <a:pPr marL="457200" indent="-228600">
              <a:lnSpc>
                <a:spcPct val="90000"/>
              </a:lnSpc>
              <a:spcAft>
                <a:spcPts val="600"/>
              </a:spcAft>
              <a:buFont typeface="Arial" panose="020B0604020202020204" pitchFamily="34" charset="0"/>
              <a:buChar char="•"/>
            </a:pPr>
            <a:endParaRPr lang="en-US" sz="1800" dirty="0">
              <a:latin typeface="+mn-lt"/>
            </a:endParaRPr>
          </a:p>
          <a:p>
            <a:pPr marL="457200" indent="-228600">
              <a:lnSpc>
                <a:spcPct val="90000"/>
              </a:lnSpc>
              <a:spcAft>
                <a:spcPts val="600"/>
              </a:spcAft>
              <a:buFont typeface="Arial" panose="020B0604020202020204" pitchFamily="34" charset="0"/>
              <a:buChar char="•"/>
            </a:pPr>
            <a:endParaRPr lang="en-US" sz="1800" dirty="0">
              <a:latin typeface="+mn-lt"/>
            </a:endParaRPr>
          </a:p>
          <a:p>
            <a:pPr indent="-228600">
              <a:lnSpc>
                <a:spcPct val="90000"/>
              </a:lnSpc>
              <a:spcAft>
                <a:spcPts val="600"/>
              </a:spcAft>
              <a:buFont typeface="Arial" panose="020B0604020202020204" pitchFamily="34" charset="0"/>
              <a:buChar char="•"/>
            </a:pPr>
            <a:r>
              <a:rPr lang="en-US" sz="1800" dirty="0">
                <a:latin typeface="+mn-lt"/>
              </a:rPr>
              <a:t>Thanks to Mike Meredith who is leaving council</a:t>
            </a:r>
          </a:p>
          <a:p>
            <a:pPr indent="-228600">
              <a:lnSpc>
                <a:spcPct val="90000"/>
              </a:lnSpc>
              <a:spcAft>
                <a:spcPts val="600"/>
              </a:spcAft>
              <a:buFont typeface="Arial" panose="020B0604020202020204" pitchFamily="34" charset="0"/>
              <a:buChar char="•"/>
            </a:pPr>
            <a:endParaRPr lang="en-US" sz="1800" dirty="0">
              <a:latin typeface="+mn-lt"/>
            </a:endParaRPr>
          </a:p>
          <a:p>
            <a:pPr indent="-228600">
              <a:lnSpc>
                <a:spcPct val="90000"/>
              </a:lnSpc>
              <a:spcAft>
                <a:spcPts val="600"/>
              </a:spcAft>
              <a:buFont typeface="Arial" panose="020B0604020202020204" pitchFamily="34" charset="0"/>
              <a:buChar char="•"/>
            </a:pPr>
            <a:r>
              <a:rPr lang="en-US" sz="1800" dirty="0">
                <a:latin typeface="+mn-lt"/>
              </a:rPr>
              <a:t>Welcome (again) to Maeve Lohan who is moving from Incoming President to </a:t>
            </a:r>
            <a:r>
              <a:rPr lang="en-US" sz="1800" b="1" dirty="0">
                <a:latin typeface="+mn-lt"/>
              </a:rPr>
              <a:t>Actual</a:t>
            </a:r>
            <a:r>
              <a:rPr lang="en-US" sz="1800" dirty="0">
                <a:latin typeface="+mn-lt"/>
              </a:rPr>
              <a:t> President!</a:t>
            </a:r>
          </a:p>
        </p:txBody>
      </p:sp>
    </p:spTree>
    <p:extLst>
      <p:ext uri="{BB962C8B-B14F-4D97-AF65-F5344CB8AC3E}">
        <p14:creationId xmlns:p14="http://schemas.microsoft.com/office/powerpoint/2010/main" val="16283606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76" name="Group 75">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77" name="Freeform: Shape 76">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81">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45059" name="Text Box 3"/>
          <p:cNvSpPr txBox="1">
            <a:spLocks noChangeArrowheads="1"/>
          </p:cNvSpPr>
          <p:nvPr/>
        </p:nvSpPr>
        <p:spPr bwMode="auto">
          <a:xfrm>
            <a:off x="3045368" y="2420888"/>
            <a:ext cx="6105194" cy="2031055"/>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lIns="91440" tIns="45720" rIns="91440" bIns="45720" rtlCol="0" anchor="b">
            <a:normAutofit fontScale="85000" lnSpcReduction="20000"/>
          </a:bodyPr>
          <a:lstStyle/>
          <a:p>
            <a:pPr algn="ctr">
              <a:lnSpc>
                <a:spcPct val="90000"/>
              </a:lnSpc>
              <a:spcAft>
                <a:spcPts val="600"/>
              </a:spcAft>
              <a:defRPr/>
            </a:pPr>
            <a:r>
              <a:rPr lang="en-US" sz="5200" kern="1200" dirty="0">
                <a:solidFill>
                  <a:schemeClr val="tx2"/>
                </a:solidFill>
                <a:latin typeface="+mj-lt"/>
                <a:ea typeface="+mj-ea"/>
                <a:cs typeface="+mj-cs"/>
              </a:rPr>
              <a:t>8. AOB Changes to Articles of Association and Memorandum of Association</a:t>
            </a:r>
          </a:p>
        </p:txBody>
      </p:sp>
    </p:spTree>
    <p:extLst>
      <p:ext uri="{BB962C8B-B14F-4D97-AF65-F5344CB8AC3E}">
        <p14:creationId xmlns:p14="http://schemas.microsoft.com/office/powerpoint/2010/main" val="5090446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a:xfrm>
            <a:off x="0" y="1"/>
            <a:ext cx="10778952" cy="1268760"/>
          </a:xfrm>
        </p:spPr>
        <p:txBody>
          <a:bodyPr>
            <a:normAutofit/>
          </a:bodyPr>
          <a:lstStyle/>
          <a:p>
            <a:pPr eaLnBrk="1" hangingPunct="1"/>
            <a:r>
              <a:rPr lang="en-GB" sz="3200" b="1" dirty="0">
                <a:latin typeface="Arial" charset="0"/>
                <a:cs typeface="Arial" charset="0"/>
              </a:rPr>
              <a:t>Changes to Memorandum and </a:t>
            </a:r>
            <a:r>
              <a:rPr lang="en-GB" sz="3200" b="1" i="0" dirty="0">
                <a:latin typeface="Arial" charset="0"/>
                <a:cs typeface="Arial" charset="0"/>
              </a:rPr>
              <a:t>Articles of Association</a:t>
            </a:r>
          </a:p>
        </p:txBody>
      </p:sp>
      <p:sp>
        <p:nvSpPr>
          <p:cNvPr id="25604" name="Text Box 6"/>
          <p:cNvSpPr txBox="1">
            <a:spLocks noChangeArrowheads="1"/>
          </p:cNvSpPr>
          <p:nvPr/>
        </p:nvSpPr>
        <p:spPr bwMode="auto">
          <a:xfrm>
            <a:off x="983432" y="0"/>
            <a:ext cx="9383960" cy="954107"/>
          </a:xfrm>
          <a:prstGeom prst="rect">
            <a:avLst/>
          </a:prstGeom>
          <a:noFill/>
          <a:ln w="9525">
            <a:noFill/>
            <a:miter lim="800000"/>
            <a:headEnd/>
            <a:tailEnd/>
          </a:ln>
        </p:spPr>
        <p:txBody>
          <a:bodyPr wrap="square">
            <a:spAutoFit/>
          </a:bodyPr>
          <a:lstStyle/>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endParaRPr lang="en-GB" sz="2800" dirty="0"/>
          </a:p>
        </p:txBody>
      </p:sp>
      <p:sp>
        <p:nvSpPr>
          <p:cNvPr id="3" name="TextBox 2">
            <a:extLst>
              <a:ext uri="{FF2B5EF4-FFF2-40B4-BE49-F238E27FC236}">
                <a16:creationId xmlns:a16="http://schemas.microsoft.com/office/drawing/2014/main" id="{6A5B3855-DE9E-7A74-ED19-AA7473BFA972}"/>
              </a:ext>
            </a:extLst>
          </p:cNvPr>
          <p:cNvSpPr txBox="1"/>
          <p:nvPr/>
        </p:nvSpPr>
        <p:spPr>
          <a:xfrm>
            <a:off x="623392" y="1124744"/>
            <a:ext cx="10513167" cy="4708981"/>
          </a:xfrm>
          <a:prstGeom prst="rect">
            <a:avLst/>
          </a:prstGeom>
          <a:noFill/>
        </p:spPr>
        <p:txBody>
          <a:bodyPr wrap="square" rtlCol="0">
            <a:spAutoFit/>
          </a:bodyPr>
          <a:lstStyle/>
          <a:p>
            <a:pPr marL="342900" indent="-342900">
              <a:buFont typeface="Arial" panose="020B0604020202020204" pitchFamily="34" charset="0"/>
              <a:buChar char="•"/>
            </a:pPr>
            <a:r>
              <a:rPr lang="en-GB" sz="2000" b="0" i="0" u="none" strike="noStrike" dirty="0">
                <a:effectLst/>
                <a:latin typeface="Helvetica" pitchFamily="2" charset="0"/>
              </a:rPr>
              <a:t>The Memorandum of Association is a legal statement signed by all initial shareholders or guarantors agreeing to form the company</a:t>
            </a:r>
          </a:p>
          <a:p>
            <a:pPr marL="342900" indent="-342900">
              <a:buFont typeface="Arial" panose="020B0604020202020204" pitchFamily="34" charset="0"/>
              <a:buChar char="•"/>
            </a:pPr>
            <a:r>
              <a:rPr lang="en-GB" sz="2000" dirty="0">
                <a:latin typeface="Helvetica" pitchFamily="2" charset="0"/>
              </a:rPr>
              <a:t>T</a:t>
            </a:r>
            <a:r>
              <a:rPr lang="en-GB" sz="2000" b="0" i="0" u="none" strike="noStrike" dirty="0">
                <a:effectLst/>
                <a:latin typeface="Helvetica" pitchFamily="2" charset="0"/>
              </a:rPr>
              <a:t>he Articles of Association are written rules about running the company agreed by the shareholders or guarantors, directors and the company secretary </a:t>
            </a:r>
          </a:p>
          <a:p>
            <a:pPr marL="342900" indent="-342900">
              <a:buFont typeface="Arial" panose="020B0604020202020204" pitchFamily="34" charset="0"/>
              <a:buChar char="•"/>
            </a:pPr>
            <a:r>
              <a:rPr lang="en-GB" sz="2000" b="0" i="0" u="none" strike="noStrike" dirty="0">
                <a:effectLst/>
                <a:latin typeface="Helvetica" pitchFamily="2" charset="0"/>
              </a:rPr>
              <a:t>These are documents needed by any company to operate </a:t>
            </a:r>
            <a:r>
              <a:rPr lang="en-GB" sz="2000" b="0" i="0" u="none" strike="noStrike" dirty="0">
                <a:effectLst/>
                <a:latin typeface="Helvetica" pitchFamily="2" charset="0"/>
                <a:sym typeface="Wingdings" pitchFamily="2" charset="2"/>
              </a:rPr>
              <a:t></a:t>
            </a:r>
            <a:r>
              <a:rPr lang="en-GB" sz="2000" b="0" i="0" u="none" strike="noStrike" dirty="0">
                <a:effectLst/>
                <a:latin typeface="Helvetica" pitchFamily="2" charset="0"/>
              </a:rPr>
              <a:t>Any changes need to be approved by the membership. </a:t>
            </a:r>
          </a:p>
          <a:p>
            <a:pPr marL="342900" indent="-342900">
              <a:buFont typeface="Arial" panose="020B0604020202020204" pitchFamily="34" charset="0"/>
              <a:buChar char="•"/>
            </a:pPr>
            <a:r>
              <a:rPr lang="en-GB" sz="2000" b="0" i="0" u="none" strike="noStrike" dirty="0">
                <a:effectLst/>
                <a:latin typeface="Helvetica" pitchFamily="2" charset="0"/>
              </a:rPr>
              <a:t>We have made the changes to bring Challenger up-to-date and make the organisation fit for the future.</a:t>
            </a:r>
          </a:p>
          <a:p>
            <a:pPr marL="800100" lvl="1" indent="-342900">
              <a:buFont typeface="Arial" panose="020B0604020202020204" pitchFamily="34" charset="0"/>
              <a:buChar char="•"/>
            </a:pPr>
            <a:r>
              <a:rPr lang="en-GB" sz="2000" dirty="0">
                <a:solidFill>
                  <a:srgbClr val="FFFF00"/>
                </a:solidFill>
                <a:latin typeface="Helvetica" pitchFamily="2" charset="0"/>
              </a:rPr>
              <a:t>Change in Presidential Term to 3+2 years</a:t>
            </a:r>
          </a:p>
          <a:p>
            <a:pPr marL="800100" lvl="1" indent="-342900">
              <a:buFont typeface="Arial" panose="020B0604020202020204" pitchFamily="34" charset="0"/>
              <a:buChar char="•"/>
            </a:pPr>
            <a:r>
              <a:rPr lang="en-GB" sz="2000" dirty="0">
                <a:solidFill>
                  <a:srgbClr val="FFFF00"/>
                </a:solidFill>
                <a:latin typeface="Helvetica" pitchFamily="2" charset="0"/>
              </a:rPr>
              <a:t>Change to allow more Council members</a:t>
            </a:r>
          </a:p>
          <a:p>
            <a:pPr marL="800100" lvl="1" indent="-342900">
              <a:buFont typeface="Arial" panose="020B0604020202020204" pitchFamily="34" charset="0"/>
              <a:buChar char="•"/>
            </a:pPr>
            <a:r>
              <a:rPr lang="en-GB" sz="2000" dirty="0">
                <a:solidFill>
                  <a:srgbClr val="FFFF00"/>
                </a:solidFill>
                <a:latin typeface="Helvetica" pitchFamily="2" charset="0"/>
              </a:rPr>
              <a:t>Change in bank account signatories to three officers (President, Hon Sec, Treasurer)</a:t>
            </a:r>
          </a:p>
          <a:p>
            <a:pPr marL="800100" lvl="1" indent="-342900">
              <a:buFont typeface="Arial" panose="020B0604020202020204" pitchFamily="34" charset="0"/>
              <a:buChar char="•"/>
            </a:pPr>
            <a:r>
              <a:rPr lang="en-GB" sz="2000" dirty="0">
                <a:solidFill>
                  <a:srgbClr val="FFFF00"/>
                </a:solidFill>
                <a:latin typeface="Helvetica" pitchFamily="2" charset="0"/>
              </a:rPr>
              <a:t>Change in wording to allow officially for online/hybrid meetings and electronic documents</a:t>
            </a:r>
          </a:p>
          <a:p>
            <a:pPr marL="800100" lvl="1" indent="-342900">
              <a:buFont typeface="Arial" panose="020B0604020202020204" pitchFamily="34" charset="0"/>
              <a:buChar char="•"/>
            </a:pPr>
            <a:r>
              <a:rPr lang="en-GB" sz="2000" dirty="0">
                <a:solidFill>
                  <a:srgbClr val="FFFF00"/>
                </a:solidFill>
                <a:latin typeface="Helvetica" pitchFamily="2" charset="0"/>
              </a:rPr>
              <a:t>Change to allow for undergraduate members that do not pay a membership fee</a:t>
            </a:r>
          </a:p>
          <a:p>
            <a:pPr marL="800100" lvl="1"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19050962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1FFDD-AD65-10DA-FE17-9DD1BA780980}"/>
              </a:ext>
            </a:extLst>
          </p:cNvPr>
          <p:cNvSpPr>
            <a:spLocks noGrp="1"/>
          </p:cNvSpPr>
          <p:nvPr>
            <p:ph type="title"/>
          </p:nvPr>
        </p:nvSpPr>
        <p:spPr/>
        <p:txBody>
          <a:bodyPr/>
          <a:lstStyle/>
          <a:p>
            <a:r>
              <a:rPr lang="en-US" dirty="0"/>
              <a:t>Voting</a:t>
            </a:r>
          </a:p>
        </p:txBody>
      </p:sp>
      <p:sp>
        <p:nvSpPr>
          <p:cNvPr id="3" name="Content Placeholder 2">
            <a:extLst>
              <a:ext uri="{FF2B5EF4-FFF2-40B4-BE49-F238E27FC236}">
                <a16:creationId xmlns:a16="http://schemas.microsoft.com/office/drawing/2014/main" id="{70BD3D2B-C829-4405-647D-09FF2D0F8F9B}"/>
              </a:ext>
            </a:extLst>
          </p:cNvPr>
          <p:cNvSpPr>
            <a:spLocks noGrp="1"/>
          </p:cNvSpPr>
          <p:nvPr>
            <p:ph idx="1"/>
          </p:nvPr>
        </p:nvSpPr>
        <p:spPr/>
        <p:txBody>
          <a:bodyPr>
            <a:normAutofit fontScale="92500" lnSpcReduction="10000"/>
          </a:bodyPr>
          <a:lstStyle/>
          <a:p>
            <a:r>
              <a:rPr lang="en-US" dirty="0"/>
              <a:t>Motion -  to reduce the number of members required to be quorate to 15, if there are no legal restrictions</a:t>
            </a:r>
          </a:p>
          <a:p>
            <a:pPr marL="0" indent="0">
              <a:buNone/>
            </a:pPr>
            <a:r>
              <a:rPr lang="en-US" dirty="0"/>
              <a:t>		Proposed: Gillian </a:t>
            </a:r>
            <a:r>
              <a:rPr lang="en-US" dirty="0" err="1"/>
              <a:t>Damerell</a:t>
            </a:r>
            <a:r>
              <a:rPr lang="en-US" dirty="0"/>
              <a:t> Seconded</a:t>
            </a:r>
            <a:r>
              <a:rPr lang="en-US"/>
              <a:t>: Angela Colling</a:t>
            </a:r>
            <a:endParaRPr lang="en-US" dirty="0"/>
          </a:p>
          <a:p>
            <a:pPr marL="0" indent="0">
              <a:buNone/>
            </a:pPr>
            <a:r>
              <a:rPr lang="en-US" dirty="0"/>
              <a:t>		Votes for: 8. Votes against: 4. Remainder abstained. </a:t>
            </a:r>
          </a:p>
          <a:p>
            <a:pPr marL="0" indent="0">
              <a:buNone/>
            </a:pPr>
            <a:r>
              <a:rPr lang="en-US" dirty="0"/>
              <a:t>		</a:t>
            </a:r>
            <a:r>
              <a:rPr lang="en-US" u="sng" dirty="0"/>
              <a:t>Meeting adjourned </a:t>
            </a:r>
            <a:r>
              <a:rPr lang="en-US" dirty="0"/>
              <a:t>as &lt;75% of required agreement</a:t>
            </a:r>
          </a:p>
          <a:p>
            <a:r>
              <a:rPr lang="en-US" u="sng" dirty="0"/>
              <a:t>Adjourned meeting </a:t>
            </a:r>
            <a:r>
              <a:rPr lang="en-US" dirty="0"/>
              <a:t>held 25/9/2024</a:t>
            </a:r>
          </a:p>
          <a:p>
            <a:r>
              <a:rPr lang="en-US" dirty="0"/>
              <a:t>Motion – to agree on special resolution to approve the new articles of association</a:t>
            </a:r>
          </a:p>
          <a:p>
            <a:pPr marL="0" indent="0">
              <a:buNone/>
            </a:pPr>
            <a:r>
              <a:rPr lang="en-US" dirty="0"/>
              <a:t>		Proposed: Matt Donnelly Seconded: Sophie </a:t>
            </a:r>
            <a:r>
              <a:rPr lang="en-US" dirty="0" err="1"/>
              <a:t>Wilmes</a:t>
            </a:r>
            <a:endParaRPr lang="en-US" dirty="0"/>
          </a:p>
          <a:p>
            <a:pPr marL="0" indent="0">
              <a:buNone/>
            </a:pPr>
            <a:r>
              <a:rPr lang="en-US" dirty="0"/>
              <a:t>		Unanimously voted for. Motion passed</a:t>
            </a:r>
          </a:p>
          <a:p>
            <a:pPr marL="0" indent="0">
              <a:buNone/>
            </a:pPr>
            <a:endParaRPr lang="en-US" dirty="0"/>
          </a:p>
        </p:txBody>
      </p:sp>
    </p:spTree>
    <p:extLst>
      <p:ext uri="{BB962C8B-B14F-4D97-AF65-F5344CB8AC3E}">
        <p14:creationId xmlns:p14="http://schemas.microsoft.com/office/powerpoint/2010/main" val="19954493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6" name="Group 75">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77" name="Freeform: Shape 76">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059" name="Text Box 3"/>
          <p:cNvSpPr txBox="1">
            <a:spLocks noChangeArrowheads="1"/>
          </p:cNvSpPr>
          <p:nvPr/>
        </p:nvSpPr>
        <p:spPr bwMode="auto">
          <a:xfrm>
            <a:off x="2927648" y="2132856"/>
            <a:ext cx="6105194" cy="1728191"/>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lIns="91440" tIns="45720" rIns="91440" bIns="45720" rtlCol="0" anchor="b">
            <a:normAutofit/>
          </a:body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5200" b="0" i="0" u="none" strike="noStrike" kern="1200" cap="none" spc="0" normalizeH="0" baseline="0" noProof="0" dirty="0">
                <a:ln>
                  <a:noFill/>
                </a:ln>
                <a:solidFill>
                  <a:srgbClr val="E7E6E6"/>
                </a:solidFill>
                <a:effectLst/>
                <a:uLnTx/>
                <a:uFillTx/>
                <a:latin typeface="Calibri Light" panose="020F0302020204030204"/>
                <a:ea typeface="+mn-ea"/>
                <a:cs typeface="+mn-cs"/>
              </a:rPr>
              <a:t>8. AOB</a:t>
            </a:r>
          </a:p>
        </p:txBody>
      </p:sp>
      <p:sp>
        <p:nvSpPr>
          <p:cNvPr id="2" name="TextBox 1">
            <a:extLst>
              <a:ext uri="{FF2B5EF4-FFF2-40B4-BE49-F238E27FC236}">
                <a16:creationId xmlns:a16="http://schemas.microsoft.com/office/drawing/2014/main" id="{4C1B4149-4B6F-9E15-468B-A924646BA731}"/>
              </a:ext>
            </a:extLst>
          </p:cNvPr>
          <p:cNvSpPr txBox="1"/>
          <p:nvPr/>
        </p:nvSpPr>
        <p:spPr>
          <a:xfrm>
            <a:off x="3863752" y="4216758"/>
            <a:ext cx="5336177" cy="1754326"/>
          </a:xfrm>
          <a:prstGeom prst="rect">
            <a:avLst/>
          </a:prstGeom>
          <a:noFill/>
        </p:spPr>
        <p:txBody>
          <a:bodyPr wrap="square" rtlCol="0">
            <a:spAutoFit/>
          </a:bodyPr>
          <a:lstStyle/>
          <a:p>
            <a:r>
              <a:rPr lang="en-US" sz="1800" dirty="0"/>
              <a:t>It was noted that this meeting was close to being quorate and we should think of ways to improve member engagement with AGM.</a:t>
            </a:r>
          </a:p>
          <a:p>
            <a:r>
              <a:rPr lang="en-US" sz="1800" dirty="0"/>
              <a:t>It was suggested to return to having the AGM at the Challenger Conference during Conference years. </a:t>
            </a:r>
          </a:p>
        </p:txBody>
      </p:sp>
    </p:spTree>
    <p:extLst>
      <p:ext uri="{BB962C8B-B14F-4D97-AF65-F5344CB8AC3E}">
        <p14:creationId xmlns:p14="http://schemas.microsoft.com/office/powerpoint/2010/main" val="1748789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57189"/>
            <a:ext cx="10515600" cy="5571899"/>
          </a:xfrm>
        </p:spPr>
        <p:txBody>
          <a:bodyPr vert="horz" lIns="91440" tIns="45720" rIns="91440" bIns="45720" rtlCol="0" anchor="ctr">
            <a:normAutofit/>
          </a:bodyPr>
          <a:lstStyle/>
          <a:p>
            <a:pPr algn="ctr"/>
            <a:r>
              <a:rPr lang="en-US" sz="5200" i="0" dirty="0"/>
              <a:t>2. Matters Arising</a:t>
            </a:r>
            <a:br>
              <a:rPr lang="en-US" sz="5200" i="0" dirty="0"/>
            </a:br>
            <a:endParaRPr lang="en-US" sz="5200" i="0" dirty="0"/>
          </a:p>
        </p:txBody>
      </p:sp>
      <p:sp>
        <p:nvSpPr>
          <p:cNvPr id="3" name="TextBox 2">
            <a:extLst>
              <a:ext uri="{FF2B5EF4-FFF2-40B4-BE49-F238E27FC236}">
                <a16:creationId xmlns:a16="http://schemas.microsoft.com/office/drawing/2014/main" id="{4D7F2256-849C-25A6-F5A1-2C50A7924A0E}"/>
              </a:ext>
            </a:extLst>
          </p:cNvPr>
          <p:cNvSpPr txBox="1"/>
          <p:nvPr/>
        </p:nvSpPr>
        <p:spPr>
          <a:xfrm>
            <a:off x="4846370" y="4005064"/>
            <a:ext cx="2056973" cy="369332"/>
          </a:xfrm>
          <a:prstGeom prst="rect">
            <a:avLst/>
          </a:prstGeom>
          <a:noFill/>
        </p:spPr>
        <p:txBody>
          <a:bodyPr wrap="none" rtlCol="0">
            <a:spAutoFit/>
          </a:bodyPr>
          <a:lstStyle/>
          <a:p>
            <a:r>
              <a:rPr lang="en-US" sz="1800" dirty="0"/>
              <a:t>No matters arising</a:t>
            </a:r>
          </a:p>
        </p:txBody>
      </p:sp>
    </p:spTree>
    <p:extLst>
      <p:ext uri="{BB962C8B-B14F-4D97-AF65-F5344CB8AC3E}">
        <p14:creationId xmlns:p14="http://schemas.microsoft.com/office/powerpoint/2010/main" val="1736955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B0D7C6-23C2-4A47-AC1F-9F0360F44B74}"/>
              </a:ext>
            </a:extLst>
          </p:cNvPr>
          <p:cNvSpPr txBox="1"/>
          <p:nvPr/>
        </p:nvSpPr>
        <p:spPr>
          <a:xfrm>
            <a:off x="1775520" y="2043663"/>
            <a:ext cx="8640960" cy="2031055"/>
          </a:xfrm>
          <a:prstGeom prst="rect">
            <a:avLst/>
          </a:prstGeom>
        </p:spPr>
        <p:txBody>
          <a:bodyPr vert="horz" lIns="91440" tIns="45720" rIns="91440" bIns="45720" rtlCol="0" anchor="b">
            <a:normAutofit/>
          </a:bodyPr>
          <a:lstStyle/>
          <a:p>
            <a:pPr algn="ctr">
              <a:lnSpc>
                <a:spcPct val="90000"/>
              </a:lnSpc>
              <a:spcAft>
                <a:spcPts val="600"/>
              </a:spcAft>
            </a:pPr>
            <a:r>
              <a:rPr lang="en-US" sz="4400" kern="1200" dirty="0">
                <a:solidFill>
                  <a:schemeClr val="tx2"/>
                </a:solidFill>
                <a:latin typeface="+mj-lt"/>
                <a:ea typeface="+mj-ea"/>
                <a:cs typeface="+mj-cs"/>
              </a:rPr>
              <a:t>3. President’s Report  - AGM 2024</a:t>
            </a:r>
          </a:p>
          <a:p>
            <a:pPr algn="ctr">
              <a:lnSpc>
                <a:spcPct val="90000"/>
              </a:lnSpc>
              <a:spcAft>
                <a:spcPts val="600"/>
              </a:spcAft>
            </a:pPr>
            <a:r>
              <a:rPr lang="en-US" sz="4400" dirty="0">
                <a:solidFill>
                  <a:schemeClr val="tx2"/>
                </a:solidFill>
                <a:latin typeface="+mj-lt"/>
                <a:ea typeface="+mj-ea"/>
                <a:cs typeface="+mj-cs"/>
              </a:rPr>
              <a:t>Prof Mike Meredith</a:t>
            </a:r>
            <a:endParaRPr lang="en-US" sz="4400" kern="1200" dirty="0">
              <a:solidFill>
                <a:schemeClr val="tx2"/>
              </a:solidFill>
              <a:latin typeface="+mj-lt"/>
              <a:ea typeface="+mj-ea"/>
              <a:cs typeface="+mj-cs"/>
            </a:endParaRPr>
          </a:p>
        </p:txBody>
      </p:sp>
    </p:spTree>
    <p:extLst>
      <p:ext uri="{BB962C8B-B14F-4D97-AF65-F5344CB8AC3E}">
        <p14:creationId xmlns:p14="http://schemas.microsoft.com/office/powerpoint/2010/main" val="493602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D4078E6-04A3-4438-827F-BCD0913C2D43}"/>
              </a:ext>
            </a:extLst>
          </p:cNvPr>
          <p:cNvGrpSpPr/>
          <p:nvPr/>
        </p:nvGrpSpPr>
        <p:grpSpPr>
          <a:xfrm>
            <a:off x="-65988" y="0"/>
            <a:ext cx="2174188" cy="6858000"/>
            <a:chOff x="-65988" y="0"/>
            <a:chExt cx="2174188" cy="6858000"/>
          </a:xfrm>
        </p:grpSpPr>
        <p:sp>
          <p:nvSpPr>
            <p:cNvPr id="5" name="Rectangle 4">
              <a:extLst>
                <a:ext uri="{FF2B5EF4-FFF2-40B4-BE49-F238E27FC236}">
                  <a16:creationId xmlns:a16="http://schemas.microsoft.com/office/drawing/2014/main" id="{C5AB327E-F7A2-4364-BD0F-F0195771B8F5}"/>
                </a:ext>
              </a:extLst>
            </p:cNvPr>
            <p:cNvSpPr/>
            <p:nvPr/>
          </p:nvSpPr>
          <p:spPr>
            <a:xfrm>
              <a:off x="-65988" y="0"/>
              <a:ext cx="2174188" cy="6858000"/>
            </a:xfrm>
            <a:prstGeom prst="rect">
              <a:avLst/>
            </a:prstGeom>
            <a:solidFill>
              <a:srgbClr val="0043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15" descr="M:\My Documents\Challenger Society Council\Work\Logo\CSMSlogo_transparent_white.png">
              <a:extLst>
                <a:ext uri="{FF2B5EF4-FFF2-40B4-BE49-F238E27FC236}">
                  <a16:creationId xmlns:a16="http://schemas.microsoft.com/office/drawing/2014/main" id="{D864304D-323D-465D-BED3-E1038AF2A7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00" y="103188"/>
              <a:ext cx="1928812"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Content Placeholder 11">
            <a:extLst>
              <a:ext uri="{FF2B5EF4-FFF2-40B4-BE49-F238E27FC236}">
                <a16:creationId xmlns:a16="http://schemas.microsoft.com/office/drawing/2014/main" id="{6D508CEA-ECBF-0B91-5F3B-DFA409E80815}"/>
              </a:ext>
            </a:extLst>
          </p:cNvPr>
          <p:cNvSpPr>
            <a:spLocks noGrp="1"/>
          </p:cNvSpPr>
          <p:nvPr>
            <p:ph idx="1"/>
          </p:nvPr>
        </p:nvSpPr>
        <p:spPr>
          <a:xfrm>
            <a:off x="2198106" y="548680"/>
            <a:ext cx="9748440" cy="6208767"/>
          </a:xfrm>
        </p:spPr>
        <p:txBody>
          <a:bodyPr>
            <a:normAutofit/>
          </a:bodyPr>
          <a:lstStyle/>
          <a:p>
            <a:pPr marL="0" indent="0">
              <a:buNone/>
            </a:pPr>
            <a:r>
              <a:rPr lang="en-US" dirty="0"/>
              <a:t>President’s Report</a:t>
            </a:r>
          </a:p>
          <a:p>
            <a:pPr lvl="1"/>
            <a:r>
              <a:rPr lang="en-US" dirty="0"/>
              <a:t>Working towards </a:t>
            </a:r>
            <a:r>
              <a:rPr lang="en-US" dirty="0" err="1"/>
              <a:t>finalisation</a:t>
            </a:r>
            <a:r>
              <a:rPr lang="en-US" dirty="0"/>
              <a:t> and publication of strategy</a:t>
            </a:r>
          </a:p>
          <a:p>
            <a:pPr lvl="2"/>
            <a:r>
              <a:rPr lang="en-US" dirty="0"/>
              <a:t>All of Council participated, plus co-opted members from outside</a:t>
            </a:r>
          </a:p>
          <a:p>
            <a:pPr lvl="2"/>
            <a:r>
              <a:rPr lang="en-US" dirty="0"/>
              <a:t>Sets vision and direction for next 5 years; can be refreshed as needed</a:t>
            </a:r>
          </a:p>
          <a:p>
            <a:pPr lvl="1"/>
            <a:r>
              <a:rPr lang="en-US" dirty="0"/>
              <a:t>Participation in Future Marine Research Initiative (FMRI)</a:t>
            </a:r>
          </a:p>
          <a:p>
            <a:pPr lvl="2"/>
            <a:r>
              <a:rPr lang="en-US" dirty="0"/>
              <a:t>President sits on FMRI Board; engaged in Options meetings, Board decisions etc.</a:t>
            </a:r>
          </a:p>
          <a:p>
            <a:pPr lvl="2"/>
            <a:r>
              <a:rPr lang="en-US" dirty="0"/>
              <a:t>Challenger Policy Rep sits on FMRI Delivery Board</a:t>
            </a:r>
          </a:p>
          <a:p>
            <a:pPr lvl="1"/>
            <a:r>
              <a:rPr lang="en-US" dirty="0"/>
              <a:t>Completion of Upscaling Autonomy Working Group (UAWG) report</a:t>
            </a:r>
          </a:p>
          <a:p>
            <a:pPr lvl="2"/>
            <a:r>
              <a:rPr lang="en-US" dirty="0"/>
              <a:t>Joint with NOCA and MFP; led by Mark </a:t>
            </a:r>
            <a:r>
              <a:rPr lang="en-US" dirty="0" err="1"/>
              <a:t>Inall</a:t>
            </a:r>
            <a:endParaRPr lang="en-US" dirty="0"/>
          </a:p>
          <a:p>
            <a:pPr lvl="1"/>
            <a:r>
              <a:rPr lang="en-US" dirty="0"/>
              <a:t>Engagement with All-Party Parliamentary Group (APPG) on the Ocean</a:t>
            </a:r>
          </a:p>
          <a:p>
            <a:pPr lvl="2"/>
            <a:r>
              <a:rPr lang="en-US" dirty="0"/>
              <a:t>Representing Society at Westminster events relating to marine geoengineering, future of ocean technology etc.</a:t>
            </a:r>
          </a:p>
          <a:p>
            <a:pPr lvl="1"/>
            <a:r>
              <a:rPr lang="en-US" dirty="0"/>
              <a:t>Represent Society at NOC Association Board meetings</a:t>
            </a:r>
          </a:p>
          <a:p>
            <a:pPr lvl="1"/>
            <a:r>
              <a:rPr lang="en-US" dirty="0"/>
              <a:t>Discussions with partner Societies re scaling up joint activities</a:t>
            </a:r>
          </a:p>
          <a:p>
            <a:pPr lvl="2"/>
            <a:r>
              <a:rPr lang="en-US" dirty="0"/>
              <a:t>includes </a:t>
            </a:r>
            <a:r>
              <a:rPr lang="en-US" dirty="0" err="1"/>
              <a:t>RMetS</a:t>
            </a:r>
            <a:r>
              <a:rPr lang="en-US" dirty="0"/>
              <a:t>, TOS, IES etc.</a:t>
            </a:r>
          </a:p>
          <a:p>
            <a:pPr lvl="1"/>
            <a:r>
              <a:rPr lang="en-US" dirty="0"/>
              <a:t>Chairing Council meetings etc.</a:t>
            </a:r>
          </a:p>
        </p:txBody>
      </p:sp>
    </p:spTree>
    <p:extLst>
      <p:ext uri="{BB962C8B-B14F-4D97-AF65-F5344CB8AC3E}">
        <p14:creationId xmlns:p14="http://schemas.microsoft.com/office/powerpoint/2010/main" val="1072179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B0D7C6-23C2-4A47-AC1F-9F0360F44B74}"/>
              </a:ext>
            </a:extLst>
          </p:cNvPr>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Aft>
                <a:spcPts val="600"/>
              </a:spcAft>
            </a:pPr>
            <a:r>
              <a:rPr lang="en-US" sz="5200" kern="1200" dirty="0">
                <a:solidFill>
                  <a:schemeClr val="tx2"/>
                </a:solidFill>
                <a:latin typeface="+mj-lt"/>
                <a:ea typeface="+mj-ea"/>
                <a:cs typeface="+mj-cs"/>
              </a:rPr>
              <a:t>4. Portfolio reports</a:t>
            </a:r>
          </a:p>
        </p:txBody>
      </p:sp>
    </p:spTree>
    <p:extLst>
      <p:ext uri="{BB962C8B-B14F-4D97-AF65-F5344CB8AC3E}">
        <p14:creationId xmlns:p14="http://schemas.microsoft.com/office/powerpoint/2010/main" val="1929442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B0D7C6-23C2-4A47-AC1F-9F0360F44B74}"/>
              </a:ext>
            </a:extLst>
          </p:cNvPr>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Aft>
                <a:spcPts val="600"/>
              </a:spcAft>
            </a:pPr>
            <a:r>
              <a:rPr lang="en-US" sz="5200" kern="1200" dirty="0">
                <a:solidFill>
                  <a:schemeClr val="tx2"/>
                </a:solidFill>
                <a:latin typeface="+mj-lt"/>
                <a:ea typeface="+mj-ea"/>
                <a:cs typeface="+mj-cs"/>
              </a:rPr>
              <a:t>4. Portfolio reports</a:t>
            </a:r>
          </a:p>
        </p:txBody>
      </p:sp>
      <p:sp>
        <p:nvSpPr>
          <p:cNvPr id="2" name="TextBox 1">
            <a:extLst>
              <a:ext uri="{FF2B5EF4-FFF2-40B4-BE49-F238E27FC236}">
                <a16:creationId xmlns:a16="http://schemas.microsoft.com/office/drawing/2014/main" id="{E39447E3-8480-B336-730C-905C68243C89}"/>
              </a:ext>
            </a:extLst>
          </p:cNvPr>
          <p:cNvSpPr txBox="1"/>
          <p:nvPr/>
        </p:nvSpPr>
        <p:spPr>
          <a:xfrm>
            <a:off x="5407381" y="4074718"/>
            <a:ext cx="1423788" cy="523220"/>
          </a:xfrm>
          <a:prstGeom prst="rect">
            <a:avLst/>
          </a:prstGeom>
          <a:noFill/>
        </p:spPr>
        <p:txBody>
          <a:bodyPr wrap="none" rtlCol="0">
            <a:spAutoFit/>
          </a:bodyPr>
          <a:lstStyle/>
          <a:p>
            <a:r>
              <a:rPr lang="en-US" sz="2800" dirty="0"/>
              <a:t>Comms</a:t>
            </a:r>
          </a:p>
        </p:txBody>
      </p:sp>
    </p:spTree>
    <p:extLst>
      <p:ext uri="{BB962C8B-B14F-4D97-AF65-F5344CB8AC3E}">
        <p14:creationId xmlns:p14="http://schemas.microsoft.com/office/powerpoint/2010/main" val="15695598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SwellVTI">
  <a:themeElements>
    <a:clrScheme name="Swell">
      <a:dk1>
        <a:sysClr val="windowText" lastClr="000000"/>
      </a:dk1>
      <a:lt1>
        <a:sysClr val="window" lastClr="FFFFFF"/>
      </a:lt1>
      <a:dk2>
        <a:srgbClr val="233B47"/>
      </a:dk2>
      <a:lt2>
        <a:srgbClr val="FEEFD9"/>
      </a:lt2>
      <a:accent1>
        <a:srgbClr val="16AEA7"/>
      </a:accent1>
      <a:accent2>
        <a:srgbClr val="618F88"/>
      </a:accent2>
      <a:accent3>
        <a:srgbClr val="7A9973"/>
      </a:accent3>
      <a:accent4>
        <a:srgbClr val="8AAE8E"/>
      </a:accent4>
      <a:accent5>
        <a:srgbClr val="EB8F60"/>
      </a:accent5>
      <a:accent6>
        <a:srgbClr val="E57A6F"/>
      </a:accent6>
      <a:hlink>
        <a:srgbClr val="13968F"/>
      </a:hlink>
      <a:folHlink>
        <a:srgbClr val="E56152"/>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llVTI" id="{8361A04D-931A-43DC-973B-1B0B1DD5DECC}" vid="{6DDB23E8-D18E-4BDA-98D6-324466149EBD}"/>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4822</TotalTime>
  <Words>2585</Words>
  <Application>Microsoft Macintosh PowerPoint</Application>
  <PresentationFormat>Widescreen</PresentationFormat>
  <Paragraphs>318</Paragraphs>
  <Slides>48</Slides>
  <Notes>18</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48</vt:i4>
      </vt:variant>
    </vt:vector>
  </HeadingPairs>
  <TitlesOfParts>
    <vt:vector size="64" baseType="lpstr">
      <vt:lpstr>Aptos</vt:lpstr>
      <vt:lpstr>Aptos Display</vt:lpstr>
      <vt:lpstr>Arial</vt:lpstr>
      <vt:lpstr>ArialMT</vt:lpstr>
      <vt:lpstr>Calibri</vt:lpstr>
      <vt:lpstr>Calibri Light</vt:lpstr>
      <vt:lpstr>Helvetica</vt:lpstr>
      <vt:lpstr>Neue Haas Grotesk Text Pro</vt:lpstr>
      <vt:lpstr>Roboto</vt:lpstr>
      <vt:lpstr>Office Theme</vt:lpstr>
      <vt:lpstr>1_Office Theme</vt:lpstr>
      <vt:lpstr>SwellVTI</vt:lpstr>
      <vt:lpstr>2_Office Theme</vt:lpstr>
      <vt:lpstr>3_Office Theme</vt:lpstr>
      <vt:lpstr>4_Office Theme</vt:lpstr>
      <vt:lpstr>5_Office Theme</vt:lpstr>
      <vt:lpstr>AGM 2024</vt:lpstr>
      <vt:lpstr>Council Members from Sept 2023</vt:lpstr>
      <vt:lpstr>Agenda</vt:lpstr>
      <vt:lpstr>Approval of minutes of previous the AGM, September 2023</vt:lpstr>
      <vt:lpstr>2. Matters Arising </vt:lpstr>
      <vt:lpstr>PowerPoint Presentation</vt:lpstr>
      <vt:lpstr>PowerPoint Presentation</vt:lpstr>
      <vt:lpstr>PowerPoint Presentation</vt:lpstr>
      <vt:lpstr>PowerPoint Presentation</vt:lpstr>
      <vt:lpstr>PowerPoint Presentation</vt:lpstr>
      <vt:lpstr>PowerPoint Presentation</vt:lpstr>
      <vt:lpstr>SCOR</vt:lpstr>
      <vt:lpstr>PowerPoint Presentation</vt:lpstr>
      <vt:lpstr>Travel Awards</vt:lpstr>
      <vt:lpstr>Stepping Stones Bursaries</vt:lpstr>
      <vt:lpstr>PowerPoint Presentation</vt:lpstr>
      <vt:lpstr>PowerPoint Presentation</vt:lpstr>
      <vt:lpstr>PowerPoint Presentation</vt:lpstr>
      <vt:lpstr>PowerPoint Presentation</vt:lpstr>
      <vt:lpstr>PowerPoint Presentation</vt:lpstr>
      <vt:lpstr>Early Career Researcher Activities in 2023</vt:lpstr>
      <vt:lpstr>PowerPoint Presentation</vt:lpstr>
      <vt:lpstr>PowerPoint Presentation</vt:lpstr>
      <vt:lpstr>PowerPoint Presentation</vt:lpstr>
      <vt:lpstr>PowerPoint Presentation</vt:lpstr>
      <vt:lpstr>Membership and Data Protection Chelsey Baker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Anthony Lucio  - Portfolio for publications and website</vt:lpstr>
      <vt:lpstr>Changes to Council</vt:lpstr>
      <vt:lpstr>PowerPoint Presentation</vt:lpstr>
      <vt:lpstr>Changes to Memorandum and Articles of Association</vt:lpstr>
      <vt:lpstr>Voting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AGM 2020</dc:title>
  <dc:creator>Mattias Green</dc:creator>
  <cp:lastModifiedBy>Kate Hendry - BAS</cp:lastModifiedBy>
  <cp:revision>839</cp:revision>
  <dcterms:created xsi:type="dcterms:W3CDTF">2020-09-15T14:25:31Z</dcterms:created>
  <dcterms:modified xsi:type="dcterms:W3CDTF">2024-09-26T16:23:19Z</dcterms:modified>
</cp:coreProperties>
</file>